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9" d="100"/>
          <a:sy n="79" d="100"/>
        </p:scale>
        <p:origin x="72"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C8A73A8-306D-4C83-B42F-29A3E0A4FBDA}"/>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fr-FR"/>
          </a:p>
        </p:txBody>
      </p:sp>
      <p:sp>
        <p:nvSpPr>
          <p:cNvPr id="3" name="Alcím 2">
            <a:extLst>
              <a:ext uri="{FF2B5EF4-FFF2-40B4-BE49-F238E27FC236}">
                <a16:creationId xmlns:a16="http://schemas.microsoft.com/office/drawing/2014/main" id="{D04AD9FC-548A-4C62-8F90-D59499C8A2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fr-FR"/>
          </a:p>
        </p:txBody>
      </p:sp>
      <p:sp>
        <p:nvSpPr>
          <p:cNvPr id="4" name="Dátum helye 3">
            <a:extLst>
              <a:ext uri="{FF2B5EF4-FFF2-40B4-BE49-F238E27FC236}">
                <a16:creationId xmlns:a16="http://schemas.microsoft.com/office/drawing/2014/main" id="{65BE93CE-5975-4139-9E2A-67C0A5074BA7}"/>
              </a:ext>
            </a:extLst>
          </p:cNvPr>
          <p:cNvSpPr>
            <a:spLocks noGrp="1"/>
          </p:cNvSpPr>
          <p:nvPr>
            <p:ph type="dt" sz="half" idx="10"/>
          </p:nvPr>
        </p:nvSpPr>
        <p:spPr/>
        <p:txBody>
          <a:bodyPr/>
          <a:lstStyle/>
          <a:p>
            <a:fld id="{C3DAB6AD-9093-4327-BE94-F8C1C6833CCD}" type="datetimeFigureOut">
              <a:rPr lang="fr-FR" smtClean="0"/>
              <a:t>12/11/2019</a:t>
            </a:fld>
            <a:endParaRPr lang="fr-FR"/>
          </a:p>
        </p:txBody>
      </p:sp>
      <p:sp>
        <p:nvSpPr>
          <p:cNvPr id="5" name="Élőláb helye 4">
            <a:extLst>
              <a:ext uri="{FF2B5EF4-FFF2-40B4-BE49-F238E27FC236}">
                <a16:creationId xmlns:a16="http://schemas.microsoft.com/office/drawing/2014/main" id="{B8940064-ACCD-4910-A0E5-AB704703283F}"/>
              </a:ext>
            </a:extLst>
          </p:cNvPr>
          <p:cNvSpPr>
            <a:spLocks noGrp="1"/>
          </p:cNvSpPr>
          <p:nvPr>
            <p:ph type="ftr" sz="quarter" idx="11"/>
          </p:nvPr>
        </p:nvSpPr>
        <p:spPr/>
        <p:txBody>
          <a:bodyPr/>
          <a:lstStyle/>
          <a:p>
            <a:endParaRPr lang="fr-FR"/>
          </a:p>
        </p:txBody>
      </p:sp>
      <p:sp>
        <p:nvSpPr>
          <p:cNvPr id="6" name="Dia számának helye 5">
            <a:extLst>
              <a:ext uri="{FF2B5EF4-FFF2-40B4-BE49-F238E27FC236}">
                <a16:creationId xmlns:a16="http://schemas.microsoft.com/office/drawing/2014/main" id="{2994778B-B280-4D3A-A40E-E485CA19DECB}"/>
              </a:ext>
            </a:extLst>
          </p:cNvPr>
          <p:cNvSpPr>
            <a:spLocks noGrp="1"/>
          </p:cNvSpPr>
          <p:nvPr>
            <p:ph type="sldNum" sz="quarter" idx="12"/>
          </p:nvPr>
        </p:nvSpPr>
        <p:spPr/>
        <p:txBody>
          <a:bodyPr/>
          <a:lstStyle/>
          <a:p>
            <a:fld id="{99407353-9C5D-409B-B116-4CDEBA788BE1}" type="slidenum">
              <a:rPr lang="fr-FR" smtClean="0"/>
              <a:t>‹#›</a:t>
            </a:fld>
            <a:endParaRPr lang="fr-FR"/>
          </a:p>
        </p:txBody>
      </p:sp>
    </p:spTree>
    <p:extLst>
      <p:ext uri="{BB962C8B-B14F-4D97-AF65-F5344CB8AC3E}">
        <p14:creationId xmlns:p14="http://schemas.microsoft.com/office/powerpoint/2010/main" val="2791873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4D64640-19D0-4C39-AB62-1A68EE53F517}"/>
              </a:ext>
            </a:extLst>
          </p:cNvPr>
          <p:cNvSpPr>
            <a:spLocks noGrp="1"/>
          </p:cNvSpPr>
          <p:nvPr>
            <p:ph type="title"/>
          </p:nvPr>
        </p:nvSpPr>
        <p:spPr/>
        <p:txBody>
          <a:bodyPr/>
          <a:lstStyle/>
          <a:p>
            <a:r>
              <a:rPr lang="hu-HU"/>
              <a:t>Mintacím szerkesztése</a:t>
            </a:r>
            <a:endParaRPr lang="fr-FR"/>
          </a:p>
        </p:txBody>
      </p:sp>
      <p:sp>
        <p:nvSpPr>
          <p:cNvPr id="3" name="Függőleges szöveg helye 2">
            <a:extLst>
              <a:ext uri="{FF2B5EF4-FFF2-40B4-BE49-F238E27FC236}">
                <a16:creationId xmlns:a16="http://schemas.microsoft.com/office/drawing/2014/main" id="{7F9BA71B-5927-4115-8529-5766A26A581E}"/>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fr-FR"/>
          </a:p>
        </p:txBody>
      </p:sp>
      <p:sp>
        <p:nvSpPr>
          <p:cNvPr id="4" name="Dátum helye 3">
            <a:extLst>
              <a:ext uri="{FF2B5EF4-FFF2-40B4-BE49-F238E27FC236}">
                <a16:creationId xmlns:a16="http://schemas.microsoft.com/office/drawing/2014/main" id="{20A04771-A7B3-4CA2-BB69-E979A7AEC9C6}"/>
              </a:ext>
            </a:extLst>
          </p:cNvPr>
          <p:cNvSpPr>
            <a:spLocks noGrp="1"/>
          </p:cNvSpPr>
          <p:nvPr>
            <p:ph type="dt" sz="half" idx="10"/>
          </p:nvPr>
        </p:nvSpPr>
        <p:spPr/>
        <p:txBody>
          <a:bodyPr/>
          <a:lstStyle/>
          <a:p>
            <a:fld id="{C3DAB6AD-9093-4327-BE94-F8C1C6833CCD}" type="datetimeFigureOut">
              <a:rPr lang="fr-FR" smtClean="0"/>
              <a:t>12/11/2019</a:t>
            </a:fld>
            <a:endParaRPr lang="fr-FR"/>
          </a:p>
        </p:txBody>
      </p:sp>
      <p:sp>
        <p:nvSpPr>
          <p:cNvPr id="5" name="Élőláb helye 4">
            <a:extLst>
              <a:ext uri="{FF2B5EF4-FFF2-40B4-BE49-F238E27FC236}">
                <a16:creationId xmlns:a16="http://schemas.microsoft.com/office/drawing/2014/main" id="{2494916B-79B6-42BD-9720-57604E1F241B}"/>
              </a:ext>
            </a:extLst>
          </p:cNvPr>
          <p:cNvSpPr>
            <a:spLocks noGrp="1"/>
          </p:cNvSpPr>
          <p:nvPr>
            <p:ph type="ftr" sz="quarter" idx="11"/>
          </p:nvPr>
        </p:nvSpPr>
        <p:spPr/>
        <p:txBody>
          <a:bodyPr/>
          <a:lstStyle/>
          <a:p>
            <a:endParaRPr lang="fr-FR"/>
          </a:p>
        </p:txBody>
      </p:sp>
      <p:sp>
        <p:nvSpPr>
          <p:cNvPr id="6" name="Dia számának helye 5">
            <a:extLst>
              <a:ext uri="{FF2B5EF4-FFF2-40B4-BE49-F238E27FC236}">
                <a16:creationId xmlns:a16="http://schemas.microsoft.com/office/drawing/2014/main" id="{A64C87AE-CCC9-4B87-B9A9-D89FAB65F75D}"/>
              </a:ext>
            </a:extLst>
          </p:cNvPr>
          <p:cNvSpPr>
            <a:spLocks noGrp="1"/>
          </p:cNvSpPr>
          <p:nvPr>
            <p:ph type="sldNum" sz="quarter" idx="12"/>
          </p:nvPr>
        </p:nvSpPr>
        <p:spPr/>
        <p:txBody>
          <a:bodyPr/>
          <a:lstStyle/>
          <a:p>
            <a:fld id="{99407353-9C5D-409B-B116-4CDEBA788BE1}" type="slidenum">
              <a:rPr lang="fr-FR" smtClean="0"/>
              <a:t>‹#›</a:t>
            </a:fld>
            <a:endParaRPr lang="fr-FR"/>
          </a:p>
        </p:txBody>
      </p:sp>
    </p:spTree>
    <p:extLst>
      <p:ext uri="{BB962C8B-B14F-4D97-AF65-F5344CB8AC3E}">
        <p14:creationId xmlns:p14="http://schemas.microsoft.com/office/powerpoint/2010/main" val="1640759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A22294DC-4E2A-4595-AD26-698869880C8D}"/>
              </a:ext>
            </a:extLst>
          </p:cNvPr>
          <p:cNvSpPr>
            <a:spLocks noGrp="1"/>
          </p:cNvSpPr>
          <p:nvPr>
            <p:ph type="title" orient="vert"/>
          </p:nvPr>
        </p:nvSpPr>
        <p:spPr>
          <a:xfrm>
            <a:off x="8724900" y="365125"/>
            <a:ext cx="2628900" cy="5811838"/>
          </a:xfrm>
        </p:spPr>
        <p:txBody>
          <a:bodyPr vert="eaVert"/>
          <a:lstStyle/>
          <a:p>
            <a:r>
              <a:rPr lang="hu-HU"/>
              <a:t>Mintacím szerkesztése</a:t>
            </a:r>
            <a:endParaRPr lang="fr-FR"/>
          </a:p>
        </p:txBody>
      </p:sp>
      <p:sp>
        <p:nvSpPr>
          <p:cNvPr id="3" name="Függőleges szöveg helye 2">
            <a:extLst>
              <a:ext uri="{FF2B5EF4-FFF2-40B4-BE49-F238E27FC236}">
                <a16:creationId xmlns:a16="http://schemas.microsoft.com/office/drawing/2014/main" id="{87E8C78D-C81C-4234-B2B8-8EF0AB5F4E6C}"/>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fr-FR"/>
          </a:p>
        </p:txBody>
      </p:sp>
      <p:sp>
        <p:nvSpPr>
          <p:cNvPr id="4" name="Dátum helye 3">
            <a:extLst>
              <a:ext uri="{FF2B5EF4-FFF2-40B4-BE49-F238E27FC236}">
                <a16:creationId xmlns:a16="http://schemas.microsoft.com/office/drawing/2014/main" id="{4390078A-5559-4038-BD27-B1D712BA1B13}"/>
              </a:ext>
            </a:extLst>
          </p:cNvPr>
          <p:cNvSpPr>
            <a:spLocks noGrp="1"/>
          </p:cNvSpPr>
          <p:nvPr>
            <p:ph type="dt" sz="half" idx="10"/>
          </p:nvPr>
        </p:nvSpPr>
        <p:spPr/>
        <p:txBody>
          <a:bodyPr/>
          <a:lstStyle/>
          <a:p>
            <a:fld id="{C3DAB6AD-9093-4327-BE94-F8C1C6833CCD}" type="datetimeFigureOut">
              <a:rPr lang="fr-FR" smtClean="0"/>
              <a:t>12/11/2019</a:t>
            </a:fld>
            <a:endParaRPr lang="fr-FR"/>
          </a:p>
        </p:txBody>
      </p:sp>
      <p:sp>
        <p:nvSpPr>
          <p:cNvPr id="5" name="Élőláb helye 4">
            <a:extLst>
              <a:ext uri="{FF2B5EF4-FFF2-40B4-BE49-F238E27FC236}">
                <a16:creationId xmlns:a16="http://schemas.microsoft.com/office/drawing/2014/main" id="{026DE0AB-5783-429A-B7BE-565630846ECC}"/>
              </a:ext>
            </a:extLst>
          </p:cNvPr>
          <p:cNvSpPr>
            <a:spLocks noGrp="1"/>
          </p:cNvSpPr>
          <p:nvPr>
            <p:ph type="ftr" sz="quarter" idx="11"/>
          </p:nvPr>
        </p:nvSpPr>
        <p:spPr/>
        <p:txBody>
          <a:bodyPr/>
          <a:lstStyle/>
          <a:p>
            <a:endParaRPr lang="fr-FR"/>
          </a:p>
        </p:txBody>
      </p:sp>
      <p:sp>
        <p:nvSpPr>
          <p:cNvPr id="6" name="Dia számának helye 5">
            <a:extLst>
              <a:ext uri="{FF2B5EF4-FFF2-40B4-BE49-F238E27FC236}">
                <a16:creationId xmlns:a16="http://schemas.microsoft.com/office/drawing/2014/main" id="{21125781-6921-4537-98B3-4938160A98A3}"/>
              </a:ext>
            </a:extLst>
          </p:cNvPr>
          <p:cNvSpPr>
            <a:spLocks noGrp="1"/>
          </p:cNvSpPr>
          <p:nvPr>
            <p:ph type="sldNum" sz="quarter" idx="12"/>
          </p:nvPr>
        </p:nvSpPr>
        <p:spPr/>
        <p:txBody>
          <a:bodyPr/>
          <a:lstStyle/>
          <a:p>
            <a:fld id="{99407353-9C5D-409B-B116-4CDEBA788BE1}" type="slidenum">
              <a:rPr lang="fr-FR" smtClean="0"/>
              <a:t>‹#›</a:t>
            </a:fld>
            <a:endParaRPr lang="fr-FR"/>
          </a:p>
        </p:txBody>
      </p:sp>
    </p:spTree>
    <p:extLst>
      <p:ext uri="{BB962C8B-B14F-4D97-AF65-F5344CB8AC3E}">
        <p14:creationId xmlns:p14="http://schemas.microsoft.com/office/powerpoint/2010/main" val="84753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D36683B-B2DA-4BB5-A017-389105421189}"/>
              </a:ext>
            </a:extLst>
          </p:cNvPr>
          <p:cNvSpPr>
            <a:spLocks noGrp="1"/>
          </p:cNvSpPr>
          <p:nvPr>
            <p:ph type="title"/>
          </p:nvPr>
        </p:nvSpPr>
        <p:spPr/>
        <p:txBody>
          <a:bodyPr/>
          <a:lstStyle/>
          <a:p>
            <a:r>
              <a:rPr lang="hu-HU"/>
              <a:t>Mintacím szerkesztése</a:t>
            </a:r>
            <a:endParaRPr lang="fr-FR"/>
          </a:p>
        </p:txBody>
      </p:sp>
      <p:sp>
        <p:nvSpPr>
          <p:cNvPr id="3" name="Tartalom helye 2">
            <a:extLst>
              <a:ext uri="{FF2B5EF4-FFF2-40B4-BE49-F238E27FC236}">
                <a16:creationId xmlns:a16="http://schemas.microsoft.com/office/drawing/2014/main" id="{0E57B199-11F8-475A-8C09-33199F6FA9F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fr-FR"/>
          </a:p>
        </p:txBody>
      </p:sp>
      <p:sp>
        <p:nvSpPr>
          <p:cNvPr id="4" name="Dátum helye 3">
            <a:extLst>
              <a:ext uri="{FF2B5EF4-FFF2-40B4-BE49-F238E27FC236}">
                <a16:creationId xmlns:a16="http://schemas.microsoft.com/office/drawing/2014/main" id="{FEB75743-806D-4A67-8391-C605997EF0D0}"/>
              </a:ext>
            </a:extLst>
          </p:cNvPr>
          <p:cNvSpPr>
            <a:spLocks noGrp="1"/>
          </p:cNvSpPr>
          <p:nvPr>
            <p:ph type="dt" sz="half" idx="10"/>
          </p:nvPr>
        </p:nvSpPr>
        <p:spPr/>
        <p:txBody>
          <a:bodyPr/>
          <a:lstStyle/>
          <a:p>
            <a:fld id="{C3DAB6AD-9093-4327-BE94-F8C1C6833CCD}" type="datetimeFigureOut">
              <a:rPr lang="fr-FR" smtClean="0"/>
              <a:t>12/11/2019</a:t>
            </a:fld>
            <a:endParaRPr lang="fr-FR"/>
          </a:p>
        </p:txBody>
      </p:sp>
      <p:sp>
        <p:nvSpPr>
          <p:cNvPr id="5" name="Élőláb helye 4">
            <a:extLst>
              <a:ext uri="{FF2B5EF4-FFF2-40B4-BE49-F238E27FC236}">
                <a16:creationId xmlns:a16="http://schemas.microsoft.com/office/drawing/2014/main" id="{E1A5A3C9-C84A-4EA4-8D55-254F98388290}"/>
              </a:ext>
            </a:extLst>
          </p:cNvPr>
          <p:cNvSpPr>
            <a:spLocks noGrp="1"/>
          </p:cNvSpPr>
          <p:nvPr>
            <p:ph type="ftr" sz="quarter" idx="11"/>
          </p:nvPr>
        </p:nvSpPr>
        <p:spPr/>
        <p:txBody>
          <a:bodyPr/>
          <a:lstStyle/>
          <a:p>
            <a:endParaRPr lang="fr-FR"/>
          </a:p>
        </p:txBody>
      </p:sp>
      <p:sp>
        <p:nvSpPr>
          <p:cNvPr id="6" name="Dia számának helye 5">
            <a:extLst>
              <a:ext uri="{FF2B5EF4-FFF2-40B4-BE49-F238E27FC236}">
                <a16:creationId xmlns:a16="http://schemas.microsoft.com/office/drawing/2014/main" id="{83A8C3ED-1153-4EE9-B58B-DC0FA2508546}"/>
              </a:ext>
            </a:extLst>
          </p:cNvPr>
          <p:cNvSpPr>
            <a:spLocks noGrp="1"/>
          </p:cNvSpPr>
          <p:nvPr>
            <p:ph type="sldNum" sz="quarter" idx="12"/>
          </p:nvPr>
        </p:nvSpPr>
        <p:spPr/>
        <p:txBody>
          <a:bodyPr/>
          <a:lstStyle/>
          <a:p>
            <a:fld id="{99407353-9C5D-409B-B116-4CDEBA788BE1}" type="slidenum">
              <a:rPr lang="fr-FR" smtClean="0"/>
              <a:t>‹#›</a:t>
            </a:fld>
            <a:endParaRPr lang="fr-FR"/>
          </a:p>
        </p:txBody>
      </p:sp>
    </p:spTree>
    <p:extLst>
      <p:ext uri="{BB962C8B-B14F-4D97-AF65-F5344CB8AC3E}">
        <p14:creationId xmlns:p14="http://schemas.microsoft.com/office/powerpoint/2010/main" val="3407527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574B32F-79FD-48A5-9FBE-DA7D7E78E4E6}"/>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fr-FR"/>
          </a:p>
        </p:txBody>
      </p:sp>
      <p:sp>
        <p:nvSpPr>
          <p:cNvPr id="3" name="Szöveg helye 2">
            <a:extLst>
              <a:ext uri="{FF2B5EF4-FFF2-40B4-BE49-F238E27FC236}">
                <a16:creationId xmlns:a16="http://schemas.microsoft.com/office/drawing/2014/main" id="{A6B081D9-B864-4807-8863-6860195C67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02C6D95A-5D62-401B-B9FB-4A0401088654}"/>
              </a:ext>
            </a:extLst>
          </p:cNvPr>
          <p:cNvSpPr>
            <a:spLocks noGrp="1"/>
          </p:cNvSpPr>
          <p:nvPr>
            <p:ph type="dt" sz="half" idx="10"/>
          </p:nvPr>
        </p:nvSpPr>
        <p:spPr/>
        <p:txBody>
          <a:bodyPr/>
          <a:lstStyle/>
          <a:p>
            <a:fld id="{C3DAB6AD-9093-4327-BE94-F8C1C6833CCD}" type="datetimeFigureOut">
              <a:rPr lang="fr-FR" smtClean="0"/>
              <a:t>12/11/2019</a:t>
            </a:fld>
            <a:endParaRPr lang="fr-FR"/>
          </a:p>
        </p:txBody>
      </p:sp>
      <p:sp>
        <p:nvSpPr>
          <p:cNvPr id="5" name="Élőláb helye 4">
            <a:extLst>
              <a:ext uri="{FF2B5EF4-FFF2-40B4-BE49-F238E27FC236}">
                <a16:creationId xmlns:a16="http://schemas.microsoft.com/office/drawing/2014/main" id="{D7ED6D1D-5432-48AC-88CC-CEAC3BDA924B}"/>
              </a:ext>
            </a:extLst>
          </p:cNvPr>
          <p:cNvSpPr>
            <a:spLocks noGrp="1"/>
          </p:cNvSpPr>
          <p:nvPr>
            <p:ph type="ftr" sz="quarter" idx="11"/>
          </p:nvPr>
        </p:nvSpPr>
        <p:spPr/>
        <p:txBody>
          <a:bodyPr/>
          <a:lstStyle/>
          <a:p>
            <a:endParaRPr lang="fr-FR"/>
          </a:p>
        </p:txBody>
      </p:sp>
      <p:sp>
        <p:nvSpPr>
          <p:cNvPr id="6" name="Dia számának helye 5">
            <a:extLst>
              <a:ext uri="{FF2B5EF4-FFF2-40B4-BE49-F238E27FC236}">
                <a16:creationId xmlns:a16="http://schemas.microsoft.com/office/drawing/2014/main" id="{17286E94-89D1-4476-86E5-81F037D9E50A}"/>
              </a:ext>
            </a:extLst>
          </p:cNvPr>
          <p:cNvSpPr>
            <a:spLocks noGrp="1"/>
          </p:cNvSpPr>
          <p:nvPr>
            <p:ph type="sldNum" sz="quarter" idx="12"/>
          </p:nvPr>
        </p:nvSpPr>
        <p:spPr/>
        <p:txBody>
          <a:bodyPr/>
          <a:lstStyle/>
          <a:p>
            <a:fld id="{99407353-9C5D-409B-B116-4CDEBA788BE1}" type="slidenum">
              <a:rPr lang="fr-FR" smtClean="0"/>
              <a:t>‹#›</a:t>
            </a:fld>
            <a:endParaRPr lang="fr-FR"/>
          </a:p>
        </p:txBody>
      </p:sp>
    </p:spTree>
    <p:extLst>
      <p:ext uri="{BB962C8B-B14F-4D97-AF65-F5344CB8AC3E}">
        <p14:creationId xmlns:p14="http://schemas.microsoft.com/office/powerpoint/2010/main" val="2894931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63A9B6A-2740-4D8F-A9A0-ACEAB1F46B26}"/>
              </a:ext>
            </a:extLst>
          </p:cNvPr>
          <p:cNvSpPr>
            <a:spLocks noGrp="1"/>
          </p:cNvSpPr>
          <p:nvPr>
            <p:ph type="title"/>
          </p:nvPr>
        </p:nvSpPr>
        <p:spPr/>
        <p:txBody>
          <a:bodyPr/>
          <a:lstStyle/>
          <a:p>
            <a:r>
              <a:rPr lang="hu-HU"/>
              <a:t>Mintacím szerkesztése</a:t>
            </a:r>
            <a:endParaRPr lang="fr-FR"/>
          </a:p>
        </p:txBody>
      </p:sp>
      <p:sp>
        <p:nvSpPr>
          <p:cNvPr id="3" name="Tartalom helye 2">
            <a:extLst>
              <a:ext uri="{FF2B5EF4-FFF2-40B4-BE49-F238E27FC236}">
                <a16:creationId xmlns:a16="http://schemas.microsoft.com/office/drawing/2014/main" id="{4B5030CF-9CC1-4309-825C-F869AF8F9F7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fr-FR"/>
          </a:p>
        </p:txBody>
      </p:sp>
      <p:sp>
        <p:nvSpPr>
          <p:cNvPr id="4" name="Tartalom helye 3">
            <a:extLst>
              <a:ext uri="{FF2B5EF4-FFF2-40B4-BE49-F238E27FC236}">
                <a16:creationId xmlns:a16="http://schemas.microsoft.com/office/drawing/2014/main" id="{62E01882-69B9-4169-B6C0-5A5738D87438}"/>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fr-FR"/>
          </a:p>
        </p:txBody>
      </p:sp>
      <p:sp>
        <p:nvSpPr>
          <p:cNvPr id="5" name="Dátum helye 4">
            <a:extLst>
              <a:ext uri="{FF2B5EF4-FFF2-40B4-BE49-F238E27FC236}">
                <a16:creationId xmlns:a16="http://schemas.microsoft.com/office/drawing/2014/main" id="{CA646EBC-DA51-4C48-8B7A-749F3E84099E}"/>
              </a:ext>
            </a:extLst>
          </p:cNvPr>
          <p:cNvSpPr>
            <a:spLocks noGrp="1"/>
          </p:cNvSpPr>
          <p:nvPr>
            <p:ph type="dt" sz="half" idx="10"/>
          </p:nvPr>
        </p:nvSpPr>
        <p:spPr/>
        <p:txBody>
          <a:bodyPr/>
          <a:lstStyle/>
          <a:p>
            <a:fld id="{C3DAB6AD-9093-4327-BE94-F8C1C6833CCD}" type="datetimeFigureOut">
              <a:rPr lang="fr-FR" smtClean="0"/>
              <a:t>12/11/2019</a:t>
            </a:fld>
            <a:endParaRPr lang="fr-FR"/>
          </a:p>
        </p:txBody>
      </p:sp>
      <p:sp>
        <p:nvSpPr>
          <p:cNvPr id="6" name="Élőláb helye 5">
            <a:extLst>
              <a:ext uri="{FF2B5EF4-FFF2-40B4-BE49-F238E27FC236}">
                <a16:creationId xmlns:a16="http://schemas.microsoft.com/office/drawing/2014/main" id="{B2098F64-71A2-49AD-A1AB-93463CDA1333}"/>
              </a:ext>
            </a:extLst>
          </p:cNvPr>
          <p:cNvSpPr>
            <a:spLocks noGrp="1"/>
          </p:cNvSpPr>
          <p:nvPr>
            <p:ph type="ftr" sz="quarter" idx="11"/>
          </p:nvPr>
        </p:nvSpPr>
        <p:spPr/>
        <p:txBody>
          <a:bodyPr/>
          <a:lstStyle/>
          <a:p>
            <a:endParaRPr lang="fr-FR"/>
          </a:p>
        </p:txBody>
      </p:sp>
      <p:sp>
        <p:nvSpPr>
          <p:cNvPr id="7" name="Dia számának helye 6">
            <a:extLst>
              <a:ext uri="{FF2B5EF4-FFF2-40B4-BE49-F238E27FC236}">
                <a16:creationId xmlns:a16="http://schemas.microsoft.com/office/drawing/2014/main" id="{4335F269-D1DD-4BE7-82BC-C9DD92BBCBB3}"/>
              </a:ext>
            </a:extLst>
          </p:cNvPr>
          <p:cNvSpPr>
            <a:spLocks noGrp="1"/>
          </p:cNvSpPr>
          <p:nvPr>
            <p:ph type="sldNum" sz="quarter" idx="12"/>
          </p:nvPr>
        </p:nvSpPr>
        <p:spPr/>
        <p:txBody>
          <a:bodyPr/>
          <a:lstStyle/>
          <a:p>
            <a:fld id="{99407353-9C5D-409B-B116-4CDEBA788BE1}" type="slidenum">
              <a:rPr lang="fr-FR" smtClean="0"/>
              <a:t>‹#›</a:t>
            </a:fld>
            <a:endParaRPr lang="fr-FR"/>
          </a:p>
        </p:txBody>
      </p:sp>
    </p:spTree>
    <p:extLst>
      <p:ext uri="{BB962C8B-B14F-4D97-AF65-F5344CB8AC3E}">
        <p14:creationId xmlns:p14="http://schemas.microsoft.com/office/powerpoint/2010/main" val="132198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72412F0-9306-4CE0-9B43-6A06C0A3CC4F}"/>
              </a:ext>
            </a:extLst>
          </p:cNvPr>
          <p:cNvSpPr>
            <a:spLocks noGrp="1"/>
          </p:cNvSpPr>
          <p:nvPr>
            <p:ph type="title"/>
          </p:nvPr>
        </p:nvSpPr>
        <p:spPr>
          <a:xfrm>
            <a:off x="839788" y="365125"/>
            <a:ext cx="10515600" cy="1325563"/>
          </a:xfrm>
        </p:spPr>
        <p:txBody>
          <a:bodyPr/>
          <a:lstStyle/>
          <a:p>
            <a:r>
              <a:rPr lang="hu-HU"/>
              <a:t>Mintacím szerkesztése</a:t>
            </a:r>
            <a:endParaRPr lang="fr-FR"/>
          </a:p>
        </p:txBody>
      </p:sp>
      <p:sp>
        <p:nvSpPr>
          <p:cNvPr id="3" name="Szöveg helye 2">
            <a:extLst>
              <a:ext uri="{FF2B5EF4-FFF2-40B4-BE49-F238E27FC236}">
                <a16:creationId xmlns:a16="http://schemas.microsoft.com/office/drawing/2014/main" id="{3E18522E-0B0D-4639-A5C8-4A21A7F4B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3D5DC882-AC10-4206-B0E9-DE94BFA673FB}"/>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fr-FR"/>
          </a:p>
        </p:txBody>
      </p:sp>
      <p:sp>
        <p:nvSpPr>
          <p:cNvPr id="5" name="Szöveg helye 4">
            <a:extLst>
              <a:ext uri="{FF2B5EF4-FFF2-40B4-BE49-F238E27FC236}">
                <a16:creationId xmlns:a16="http://schemas.microsoft.com/office/drawing/2014/main" id="{0780D154-293E-45DD-B107-A5224AD487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7B2B66D-65DE-4F59-858E-2706B02ED3F9}"/>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fr-FR"/>
          </a:p>
        </p:txBody>
      </p:sp>
      <p:sp>
        <p:nvSpPr>
          <p:cNvPr id="7" name="Dátum helye 6">
            <a:extLst>
              <a:ext uri="{FF2B5EF4-FFF2-40B4-BE49-F238E27FC236}">
                <a16:creationId xmlns:a16="http://schemas.microsoft.com/office/drawing/2014/main" id="{1883AE2F-40E4-46A2-BD65-AAB08A79309E}"/>
              </a:ext>
            </a:extLst>
          </p:cNvPr>
          <p:cNvSpPr>
            <a:spLocks noGrp="1"/>
          </p:cNvSpPr>
          <p:nvPr>
            <p:ph type="dt" sz="half" idx="10"/>
          </p:nvPr>
        </p:nvSpPr>
        <p:spPr/>
        <p:txBody>
          <a:bodyPr/>
          <a:lstStyle/>
          <a:p>
            <a:fld id="{C3DAB6AD-9093-4327-BE94-F8C1C6833CCD}" type="datetimeFigureOut">
              <a:rPr lang="fr-FR" smtClean="0"/>
              <a:t>12/11/2019</a:t>
            </a:fld>
            <a:endParaRPr lang="fr-FR"/>
          </a:p>
        </p:txBody>
      </p:sp>
      <p:sp>
        <p:nvSpPr>
          <p:cNvPr id="8" name="Élőláb helye 7">
            <a:extLst>
              <a:ext uri="{FF2B5EF4-FFF2-40B4-BE49-F238E27FC236}">
                <a16:creationId xmlns:a16="http://schemas.microsoft.com/office/drawing/2014/main" id="{3FD964A6-086C-4C56-81A6-A818B5677C40}"/>
              </a:ext>
            </a:extLst>
          </p:cNvPr>
          <p:cNvSpPr>
            <a:spLocks noGrp="1"/>
          </p:cNvSpPr>
          <p:nvPr>
            <p:ph type="ftr" sz="quarter" idx="11"/>
          </p:nvPr>
        </p:nvSpPr>
        <p:spPr/>
        <p:txBody>
          <a:bodyPr/>
          <a:lstStyle/>
          <a:p>
            <a:endParaRPr lang="fr-FR"/>
          </a:p>
        </p:txBody>
      </p:sp>
      <p:sp>
        <p:nvSpPr>
          <p:cNvPr id="9" name="Dia számának helye 8">
            <a:extLst>
              <a:ext uri="{FF2B5EF4-FFF2-40B4-BE49-F238E27FC236}">
                <a16:creationId xmlns:a16="http://schemas.microsoft.com/office/drawing/2014/main" id="{37614C46-BBF0-4605-BC73-8FE4625A989D}"/>
              </a:ext>
            </a:extLst>
          </p:cNvPr>
          <p:cNvSpPr>
            <a:spLocks noGrp="1"/>
          </p:cNvSpPr>
          <p:nvPr>
            <p:ph type="sldNum" sz="quarter" idx="12"/>
          </p:nvPr>
        </p:nvSpPr>
        <p:spPr/>
        <p:txBody>
          <a:bodyPr/>
          <a:lstStyle/>
          <a:p>
            <a:fld id="{99407353-9C5D-409B-B116-4CDEBA788BE1}" type="slidenum">
              <a:rPr lang="fr-FR" smtClean="0"/>
              <a:t>‹#›</a:t>
            </a:fld>
            <a:endParaRPr lang="fr-FR"/>
          </a:p>
        </p:txBody>
      </p:sp>
    </p:spTree>
    <p:extLst>
      <p:ext uri="{BB962C8B-B14F-4D97-AF65-F5344CB8AC3E}">
        <p14:creationId xmlns:p14="http://schemas.microsoft.com/office/powerpoint/2010/main" val="152900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92A1575-C1B5-4D6E-B107-035B652915B3}"/>
              </a:ext>
            </a:extLst>
          </p:cNvPr>
          <p:cNvSpPr>
            <a:spLocks noGrp="1"/>
          </p:cNvSpPr>
          <p:nvPr>
            <p:ph type="title"/>
          </p:nvPr>
        </p:nvSpPr>
        <p:spPr/>
        <p:txBody>
          <a:bodyPr/>
          <a:lstStyle/>
          <a:p>
            <a:r>
              <a:rPr lang="hu-HU"/>
              <a:t>Mintacím szerkesztése</a:t>
            </a:r>
            <a:endParaRPr lang="fr-FR"/>
          </a:p>
        </p:txBody>
      </p:sp>
      <p:sp>
        <p:nvSpPr>
          <p:cNvPr id="3" name="Dátum helye 2">
            <a:extLst>
              <a:ext uri="{FF2B5EF4-FFF2-40B4-BE49-F238E27FC236}">
                <a16:creationId xmlns:a16="http://schemas.microsoft.com/office/drawing/2014/main" id="{1DA9B821-AA3F-451E-B96E-DB3E8651390F}"/>
              </a:ext>
            </a:extLst>
          </p:cNvPr>
          <p:cNvSpPr>
            <a:spLocks noGrp="1"/>
          </p:cNvSpPr>
          <p:nvPr>
            <p:ph type="dt" sz="half" idx="10"/>
          </p:nvPr>
        </p:nvSpPr>
        <p:spPr/>
        <p:txBody>
          <a:bodyPr/>
          <a:lstStyle/>
          <a:p>
            <a:fld id="{C3DAB6AD-9093-4327-BE94-F8C1C6833CCD}" type="datetimeFigureOut">
              <a:rPr lang="fr-FR" smtClean="0"/>
              <a:t>12/11/2019</a:t>
            </a:fld>
            <a:endParaRPr lang="fr-FR"/>
          </a:p>
        </p:txBody>
      </p:sp>
      <p:sp>
        <p:nvSpPr>
          <p:cNvPr id="4" name="Élőláb helye 3">
            <a:extLst>
              <a:ext uri="{FF2B5EF4-FFF2-40B4-BE49-F238E27FC236}">
                <a16:creationId xmlns:a16="http://schemas.microsoft.com/office/drawing/2014/main" id="{CA956F5C-AD13-402E-B9AD-AF894DC42EA7}"/>
              </a:ext>
            </a:extLst>
          </p:cNvPr>
          <p:cNvSpPr>
            <a:spLocks noGrp="1"/>
          </p:cNvSpPr>
          <p:nvPr>
            <p:ph type="ftr" sz="quarter" idx="11"/>
          </p:nvPr>
        </p:nvSpPr>
        <p:spPr/>
        <p:txBody>
          <a:bodyPr/>
          <a:lstStyle/>
          <a:p>
            <a:endParaRPr lang="fr-FR"/>
          </a:p>
        </p:txBody>
      </p:sp>
      <p:sp>
        <p:nvSpPr>
          <p:cNvPr id="5" name="Dia számának helye 4">
            <a:extLst>
              <a:ext uri="{FF2B5EF4-FFF2-40B4-BE49-F238E27FC236}">
                <a16:creationId xmlns:a16="http://schemas.microsoft.com/office/drawing/2014/main" id="{97C6A4A5-6B77-4D73-8757-B648E59CD04D}"/>
              </a:ext>
            </a:extLst>
          </p:cNvPr>
          <p:cNvSpPr>
            <a:spLocks noGrp="1"/>
          </p:cNvSpPr>
          <p:nvPr>
            <p:ph type="sldNum" sz="quarter" idx="12"/>
          </p:nvPr>
        </p:nvSpPr>
        <p:spPr/>
        <p:txBody>
          <a:bodyPr/>
          <a:lstStyle/>
          <a:p>
            <a:fld id="{99407353-9C5D-409B-B116-4CDEBA788BE1}" type="slidenum">
              <a:rPr lang="fr-FR" smtClean="0"/>
              <a:t>‹#›</a:t>
            </a:fld>
            <a:endParaRPr lang="fr-FR"/>
          </a:p>
        </p:txBody>
      </p:sp>
    </p:spTree>
    <p:extLst>
      <p:ext uri="{BB962C8B-B14F-4D97-AF65-F5344CB8AC3E}">
        <p14:creationId xmlns:p14="http://schemas.microsoft.com/office/powerpoint/2010/main" val="4061036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83C15BAF-0D64-4B03-88A3-18C671783987}"/>
              </a:ext>
            </a:extLst>
          </p:cNvPr>
          <p:cNvSpPr>
            <a:spLocks noGrp="1"/>
          </p:cNvSpPr>
          <p:nvPr>
            <p:ph type="dt" sz="half" idx="10"/>
          </p:nvPr>
        </p:nvSpPr>
        <p:spPr/>
        <p:txBody>
          <a:bodyPr/>
          <a:lstStyle/>
          <a:p>
            <a:fld id="{C3DAB6AD-9093-4327-BE94-F8C1C6833CCD}" type="datetimeFigureOut">
              <a:rPr lang="fr-FR" smtClean="0"/>
              <a:t>12/11/2019</a:t>
            </a:fld>
            <a:endParaRPr lang="fr-FR"/>
          </a:p>
        </p:txBody>
      </p:sp>
      <p:sp>
        <p:nvSpPr>
          <p:cNvPr id="3" name="Élőláb helye 2">
            <a:extLst>
              <a:ext uri="{FF2B5EF4-FFF2-40B4-BE49-F238E27FC236}">
                <a16:creationId xmlns:a16="http://schemas.microsoft.com/office/drawing/2014/main" id="{94A09DFF-28D7-429B-936C-7CD37269B92F}"/>
              </a:ext>
            </a:extLst>
          </p:cNvPr>
          <p:cNvSpPr>
            <a:spLocks noGrp="1"/>
          </p:cNvSpPr>
          <p:nvPr>
            <p:ph type="ftr" sz="quarter" idx="11"/>
          </p:nvPr>
        </p:nvSpPr>
        <p:spPr/>
        <p:txBody>
          <a:bodyPr/>
          <a:lstStyle/>
          <a:p>
            <a:endParaRPr lang="fr-FR"/>
          </a:p>
        </p:txBody>
      </p:sp>
      <p:sp>
        <p:nvSpPr>
          <p:cNvPr id="4" name="Dia számának helye 3">
            <a:extLst>
              <a:ext uri="{FF2B5EF4-FFF2-40B4-BE49-F238E27FC236}">
                <a16:creationId xmlns:a16="http://schemas.microsoft.com/office/drawing/2014/main" id="{8757348B-2405-4118-8D9C-C34430A6680F}"/>
              </a:ext>
            </a:extLst>
          </p:cNvPr>
          <p:cNvSpPr>
            <a:spLocks noGrp="1"/>
          </p:cNvSpPr>
          <p:nvPr>
            <p:ph type="sldNum" sz="quarter" idx="12"/>
          </p:nvPr>
        </p:nvSpPr>
        <p:spPr/>
        <p:txBody>
          <a:bodyPr/>
          <a:lstStyle/>
          <a:p>
            <a:fld id="{99407353-9C5D-409B-B116-4CDEBA788BE1}" type="slidenum">
              <a:rPr lang="fr-FR" smtClean="0"/>
              <a:t>‹#›</a:t>
            </a:fld>
            <a:endParaRPr lang="fr-FR"/>
          </a:p>
        </p:txBody>
      </p:sp>
    </p:spTree>
    <p:extLst>
      <p:ext uri="{BB962C8B-B14F-4D97-AF65-F5344CB8AC3E}">
        <p14:creationId xmlns:p14="http://schemas.microsoft.com/office/powerpoint/2010/main" val="208770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85748FE-52BF-4C45-A4FE-B47BED03224E}"/>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fr-FR"/>
          </a:p>
        </p:txBody>
      </p:sp>
      <p:sp>
        <p:nvSpPr>
          <p:cNvPr id="3" name="Tartalom helye 2">
            <a:extLst>
              <a:ext uri="{FF2B5EF4-FFF2-40B4-BE49-F238E27FC236}">
                <a16:creationId xmlns:a16="http://schemas.microsoft.com/office/drawing/2014/main" id="{F8E8C451-99F0-4894-A747-7DE4AEF05E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fr-FR"/>
          </a:p>
        </p:txBody>
      </p:sp>
      <p:sp>
        <p:nvSpPr>
          <p:cNvPr id="4" name="Szöveg helye 3">
            <a:extLst>
              <a:ext uri="{FF2B5EF4-FFF2-40B4-BE49-F238E27FC236}">
                <a16:creationId xmlns:a16="http://schemas.microsoft.com/office/drawing/2014/main" id="{3F9B93CB-2B3A-41DE-A2AA-3D1F56924E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3C7724BE-DC0E-4599-A224-3F55E37BE393}"/>
              </a:ext>
            </a:extLst>
          </p:cNvPr>
          <p:cNvSpPr>
            <a:spLocks noGrp="1"/>
          </p:cNvSpPr>
          <p:nvPr>
            <p:ph type="dt" sz="half" idx="10"/>
          </p:nvPr>
        </p:nvSpPr>
        <p:spPr/>
        <p:txBody>
          <a:bodyPr/>
          <a:lstStyle/>
          <a:p>
            <a:fld id="{C3DAB6AD-9093-4327-BE94-F8C1C6833CCD}" type="datetimeFigureOut">
              <a:rPr lang="fr-FR" smtClean="0"/>
              <a:t>12/11/2019</a:t>
            </a:fld>
            <a:endParaRPr lang="fr-FR"/>
          </a:p>
        </p:txBody>
      </p:sp>
      <p:sp>
        <p:nvSpPr>
          <p:cNvPr id="6" name="Élőláb helye 5">
            <a:extLst>
              <a:ext uri="{FF2B5EF4-FFF2-40B4-BE49-F238E27FC236}">
                <a16:creationId xmlns:a16="http://schemas.microsoft.com/office/drawing/2014/main" id="{D39B59C4-BFE0-4FC9-A7EE-8BED00116634}"/>
              </a:ext>
            </a:extLst>
          </p:cNvPr>
          <p:cNvSpPr>
            <a:spLocks noGrp="1"/>
          </p:cNvSpPr>
          <p:nvPr>
            <p:ph type="ftr" sz="quarter" idx="11"/>
          </p:nvPr>
        </p:nvSpPr>
        <p:spPr/>
        <p:txBody>
          <a:bodyPr/>
          <a:lstStyle/>
          <a:p>
            <a:endParaRPr lang="fr-FR"/>
          </a:p>
        </p:txBody>
      </p:sp>
      <p:sp>
        <p:nvSpPr>
          <p:cNvPr id="7" name="Dia számának helye 6">
            <a:extLst>
              <a:ext uri="{FF2B5EF4-FFF2-40B4-BE49-F238E27FC236}">
                <a16:creationId xmlns:a16="http://schemas.microsoft.com/office/drawing/2014/main" id="{BA439581-560B-4DF7-83F9-2292820C0262}"/>
              </a:ext>
            </a:extLst>
          </p:cNvPr>
          <p:cNvSpPr>
            <a:spLocks noGrp="1"/>
          </p:cNvSpPr>
          <p:nvPr>
            <p:ph type="sldNum" sz="quarter" idx="12"/>
          </p:nvPr>
        </p:nvSpPr>
        <p:spPr/>
        <p:txBody>
          <a:bodyPr/>
          <a:lstStyle/>
          <a:p>
            <a:fld id="{99407353-9C5D-409B-B116-4CDEBA788BE1}" type="slidenum">
              <a:rPr lang="fr-FR" smtClean="0"/>
              <a:t>‹#›</a:t>
            </a:fld>
            <a:endParaRPr lang="fr-FR"/>
          </a:p>
        </p:txBody>
      </p:sp>
    </p:spTree>
    <p:extLst>
      <p:ext uri="{BB962C8B-B14F-4D97-AF65-F5344CB8AC3E}">
        <p14:creationId xmlns:p14="http://schemas.microsoft.com/office/powerpoint/2010/main" val="3125048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0602F0C-A471-4F94-86D9-544145EEFA2E}"/>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fr-FR"/>
          </a:p>
        </p:txBody>
      </p:sp>
      <p:sp>
        <p:nvSpPr>
          <p:cNvPr id="3" name="Kép helye 2">
            <a:extLst>
              <a:ext uri="{FF2B5EF4-FFF2-40B4-BE49-F238E27FC236}">
                <a16:creationId xmlns:a16="http://schemas.microsoft.com/office/drawing/2014/main" id="{10F1BC79-A684-42CA-BEDD-1C26A5182C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Szöveg helye 3">
            <a:extLst>
              <a:ext uri="{FF2B5EF4-FFF2-40B4-BE49-F238E27FC236}">
                <a16:creationId xmlns:a16="http://schemas.microsoft.com/office/drawing/2014/main" id="{45419626-DEA4-4BAC-9C4B-6B7C1CC44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062DF9C4-AC7E-4E6F-A761-28D47EB159DC}"/>
              </a:ext>
            </a:extLst>
          </p:cNvPr>
          <p:cNvSpPr>
            <a:spLocks noGrp="1"/>
          </p:cNvSpPr>
          <p:nvPr>
            <p:ph type="dt" sz="half" idx="10"/>
          </p:nvPr>
        </p:nvSpPr>
        <p:spPr/>
        <p:txBody>
          <a:bodyPr/>
          <a:lstStyle/>
          <a:p>
            <a:fld id="{C3DAB6AD-9093-4327-BE94-F8C1C6833CCD}" type="datetimeFigureOut">
              <a:rPr lang="fr-FR" smtClean="0"/>
              <a:t>12/11/2019</a:t>
            </a:fld>
            <a:endParaRPr lang="fr-FR"/>
          </a:p>
        </p:txBody>
      </p:sp>
      <p:sp>
        <p:nvSpPr>
          <p:cNvPr id="6" name="Élőláb helye 5">
            <a:extLst>
              <a:ext uri="{FF2B5EF4-FFF2-40B4-BE49-F238E27FC236}">
                <a16:creationId xmlns:a16="http://schemas.microsoft.com/office/drawing/2014/main" id="{C81DF4D4-5233-4D28-8E89-EFEBDD89522F}"/>
              </a:ext>
            </a:extLst>
          </p:cNvPr>
          <p:cNvSpPr>
            <a:spLocks noGrp="1"/>
          </p:cNvSpPr>
          <p:nvPr>
            <p:ph type="ftr" sz="quarter" idx="11"/>
          </p:nvPr>
        </p:nvSpPr>
        <p:spPr/>
        <p:txBody>
          <a:bodyPr/>
          <a:lstStyle/>
          <a:p>
            <a:endParaRPr lang="fr-FR"/>
          </a:p>
        </p:txBody>
      </p:sp>
      <p:sp>
        <p:nvSpPr>
          <p:cNvPr id="7" name="Dia számának helye 6">
            <a:extLst>
              <a:ext uri="{FF2B5EF4-FFF2-40B4-BE49-F238E27FC236}">
                <a16:creationId xmlns:a16="http://schemas.microsoft.com/office/drawing/2014/main" id="{B909215F-124B-4270-8BD3-4738883CA865}"/>
              </a:ext>
            </a:extLst>
          </p:cNvPr>
          <p:cNvSpPr>
            <a:spLocks noGrp="1"/>
          </p:cNvSpPr>
          <p:nvPr>
            <p:ph type="sldNum" sz="quarter" idx="12"/>
          </p:nvPr>
        </p:nvSpPr>
        <p:spPr/>
        <p:txBody>
          <a:bodyPr/>
          <a:lstStyle/>
          <a:p>
            <a:fld id="{99407353-9C5D-409B-B116-4CDEBA788BE1}" type="slidenum">
              <a:rPr lang="fr-FR" smtClean="0"/>
              <a:t>‹#›</a:t>
            </a:fld>
            <a:endParaRPr lang="fr-FR"/>
          </a:p>
        </p:txBody>
      </p:sp>
    </p:spTree>
    <p:extLst>
      <p:ext uri="{BB962C8B-B14F-4D97-AF65-F5344CB8AC3E}">
        <p14:creationId xmlns:p14="http://schemas.microsoft.com/office/powerpoint/2010/main" val="2637052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738F601D-A822-44A3-9C52-0171F3C255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fr-FR"/>
          </a:p>
        </p:txBody>
      </p:sp>
      <p:sp>
        <p:nvSpPr>
          <p:cNvPr id="3" name="Szöveg helye 2">
            <a:extLst>
              <a:ext uri="{FF2B5EF4-FFF2-40B4-BE49-F238E27FC236}">
                <a16:creationId xmlns:a16="http://schemas.microsoft.com/office/drawing/2014/main" id="{11482731-4624-42E2-A7E2-C8A80DAEA9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fr-FR"/>
          </a:p>
        </p:txBody>
      </p:sp>
      <p:sp>
        <p:nvSpPr>
          <p:cNvPr id="4" name="Dátum helye 3">
            <a:extLst>
              <a:ext uri="{FF2B5EF4-FFF2-40B4-BE49-F238E27FC236}">
                <a16:creationId xmlns:a16="http://schemas.microsoft.com/office/drawing/2014/main" id="{478F4F73-5D2C-480F-B25B-94C4C24AE8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AB6AD-9093-4327-BE94-F8C1C6833CCD}" type="datetimeFigureOut">
              <a:rPr lang="fr-FR" smtClean="0"/>
              <a:t>12/11/2019</a:t>
            </a:fld>
            <a:endParaRPr lang="fr-FR"/>
          </a:p>
        </p:txBody>
      </p:sp>
      <p:sp>
        <p:nvSpPr>
          <p:cNvPr id="5" name="Élőláb helye 4">
            <a:extLst>
              <a:ext uri="{FF2B5EF4-FFF2-40B4-BE49-F238E27FC236}">
                <a16:creationId xmlns:a16="http://schemas.microsoft.com/office/drawing/2014/main" id="{65D71167-82E0-4276-8DE5-B24E121288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Dia számának helye 5">
            <a:extLst>
              <a:ext uri="{FF2B5EF4-FFF2-40B4-BE49-F238E27FC236}">
                <a16:creationId xmlns:a16="http://schemas.microsoft.com/office/drawing/2014/main" id="{C18B020D-F2ED-420D-B055-3E5E5DABBF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07353-9C5D-409B-B116-4CDEBA788BE1}" type="slidenum">
              <a:rPr lang="fr-FR" smtClean="0"/>
              <a:t>‹#›</a:t>
            </a:fld>
            <a:endParaRPr lang="fr-FR"/>
          </a:p>
        </p:txBody>
      </p:sp>
    </p:spTree>
    <p:extLst>
      <p:ext uri="{BB962C8B-B14F-4D97-AF65-F5344CB8AC3E}">
        <p14:creationId xmlns:p14="http://schemas.microsoft.com/office/powerpoint/2010/main" val="2606499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8F6EBFA-AFFB-40E4-8DE6-8C1AC4D197E4}"/>
              </a:ext>
            </a:extLst>
          </p:cNvPr>
          <p:cNvSpPr>
            <a:spLocks noGrp="1"/>
          </p:cNvSpPr>
          <p:nvPr>
            <p:ph type="ctrTitle"/>
          </p:nvPr>
        </p:nvSpPr>
        <p:spPr/>
        <p:txBody>
          <a:bodyPr>
            <a:normAutofit fontScale="90000"/>
          </a:bodyPr>
          <a:lstStyle/>
          <a:p>
            <a:r>
              <a:rPr lang="en-US" dirty="0"/>
              <a:t>Montaigne as Mayor of Bordeaux: Mapping a Political Network</a:t>
            </a:r>
            <a:endParaRPr lang="fr-FR" dirty="0"/>
          </a:p>
        </p:txBody>
      </p:sp>
      <p:sp>
        <p:nvSpPr>
          <p:cNvPr id="3" name="Alcím 2">
            <a:extLst>
              <a:ext uri="{FF2B5EF4-FFF2-40B4-BE49-F238E27FC236}">
                <a16:creationId xmlns:a16="http://schemas.microsoft.com/office/drawing/2014/main" id="{CF56402F-B007-4896-A789-90100F2ADF11}"/>
              </a:ext>
            </a:extLst>
          </p:cNvPr>
          <p:cNvSpPr>
            <a:spLocks noGrp="1"/>
          </p:cNvSpPr>
          <p:nvPr>
            <p:ph type="subTitle" idx="1"/>
          </p:nvPr>
        </p:nvSpPr>
        <p:spPr/>
        <p:txBody>
          <a:bodyPr/>
          <a:lstStyle/>
          <a:p>
            <a:r>
              <a:rPr lang="hu-HU" dirty="0"/>
              <a:t>Eszter Kovács</a:t>
            </a:r>
          </a:p>
          <a:p>
            <a:r>
              <a:rPr lang="hu-HU" dirty="0"/>
              <a:t>NKE EJKK PÁK</a:t>
            </a:r>
            <a:endParaRPr lang="fr-FR" dirty="0"/>
          </a:p>
        </p:txBody>
      </p:sp>
    </p:spTree>
    <p:extLst>
      <p:ext uri="{BB962C8B-B14F-4D97-AF65-F5344CB8AC3E}">
        <p14:creationId xmlns:p14="http://schemas.microsoft.com/office/powerpoint/2010/main" val="149974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FBDE542-B07B-4AF7-900F-5F69ABC8B954}"/>
              </a:ext>
            </a:extLst>
          </p:cNvPr>
          <p:cNvSpPr>
            <a:spLocks noGrp="1"/>
          </p:cNvSpPr>
          <p:nvPr>
            <p:ph type="title"/>
          </p:nvPr>
        </p:nvSpPr>
        <p:spPr/>
        <p:txBody>
          <a:bodyPr/>
          <a:lstStyle/>
          <a:p>
            <a:r>
              <a:rPr lang="en-US" dirty="0"/>
              <a:t>Thank you for your attention.</a:t>
            </a:r>
          </a:p>
        </p:txBody>
      </p:sp>
      <p:pic>
        <p:nvPicPr>
          <p:cNvPr id="6" name="Kép helye 5" descr="A képen szöveg, ülő, alapozás látható&#10;&#10;Automatikusan generált leírás">
            <a:extLst>
              <a:ext uri="{FF2B5EF4-FFF2-40B4-BE49-F238E27FC236}">
                <a16:creationId xmlns:a16="http://schemas.microsoft.com/office/drawing/2014/main" id="{79370D27-BCA5-4180-AA80-91CDB3173A4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3854" b="23854"/>
          <a:stretch>
            <a:fillRect/>
          </a:stretch>
        </p:blipFill>
        <p:spPr/>
      </p:pic>
      <p:sp>
        <p:nvSpPr>
          <p:cNvPr id="4" name="Szöveg helye 3">
            <a:extLst>
              <a:ext uri="{FF2B5EF4-FFF2-40B4-BE49-F238E27FC236}">
                <a16:creationId xmlns:a16="http://schemas.microsoft.com/office/drawing/2014/main" id="{A43A5693-7E05-4580-B277-8005BE3ED281}"/>
              </a:ext>
            </a:extLst>
          </p:cNvPr>
          <p:cNvSpPr>
            <a:spLocks noGrp="1"/>
          </p:cNvSpPr>
          <p:nvPr>
            <p:ph type="body" sz="half" idx="2"/>
          </p:nvPr>
        </p:nvSpPr>
        <p:spPr/>
        <p:txBody>
          <a:bodyPr/>
          <a:lstStyle/>
          <a:p>
            <a:endParaRPr lang="hu-HU" dirty="0"/>
          </a:p>
          <a:p>
            <a:endParaRPr lang="hu-HU" dirty="0"/>
          </a:p>
          <a:p>
            <a:endParaRPr lang="hu-HU" dirty="0"/>
          </a:p>
          <a:p>
            <a:endParaRPr lang="hu-HU" dirty="0"/>
          </a:p>
          <a:p>
            <a:endParaRPr lang="hu-HU" dirty="0"/>
          </a:p>
          <a:p>
            <a:r>
              <a:rPr lang="en-US" dirty="0"/>
              <a:t>Montaigne, </a:t>
            </a:r>
            <a:r>
              <a:rPr lang="en-US" i="1" dirty="0" err="1"/>
              <a:t>Éphémérides</a:t>
            </a:r>
            <a:r>
              <a:rPr lang="en-US" dirty="0"/>
              <a:t>, 21</a:t>
            </a:r>
            <a:r>
              <a:rPr lang="en-US" baseline="30000" dirty="0"/>
              <a:t>st</a:t>
            </a:r>
            <a:r>
              <a:rPr lang="en-US" dirty="0"/>
              <a:t> February 1583</a:t>
            </a:r>
            <a:endParaRPr lang="hu-HU" dirty="0"/>
          </a:p>
          <a:p>
            <a:r>
              <a:rPr lang="fr-FR" dirty="0"/>
              <a:t>« nous eûmes encore une fille qui fut nommée Marie</a:t>
            </a:r>
            <a:r>
              <a:rPr lang="hu-HU" dirty="0"/>
              <a:t> […]</a:t>
            </a:r>
            <a:r>
              <a:rPr lang="fr-FR" dirty="0"/>
              <a:t> Elle mourut peu de jours après »</a:t>
            </a:r>
          </a:p>
        </p:txBody>
      </p:sp>
    </p:spTree>
    <p:extLst>
      <p:ext uri="{BB962C8B-B14F-4D97-AF65-F5344CB8AC3E}">
        <p14:creationId xmlns:p14="http://schemas.microsoft.com/office/powerpoint/2010/main" val="262977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B1E28A-B904-4F66-870A-624B65F8F3EC}"/>
              </a:ext>
            </a:extLst>
          </p:cNvPr>
          <p:cNvSpPr>
            <a:spLocks noGrp="1"/>
          </p:cNvSpPr>
          <p:nvPr>
            <p:ph type="title"/>
          </p:nvPr>
        </p:nvSpPr>
        <p:spPr/>
        <p:txBody>
          <a:bodyPr/>
          <a:lstStyle/>
          <a:p>
            <a:pPr algn="ctr"/>
            <a:r>
              <a:rPr lang="en-US" dirty="0"/>
              <a:t>Montaigne’s career</a:t>
            </a:r>
          </a:p>
        </p:txBody>
      </p:sp>
      <p:sp>
        <p:nvSpPr>
          <p:cNvPr id="3" name="Tartalom helye 2">
            <a:extLst>
              <a:ext uri="{FF2B5EF4-FFF2-40B4-BE49-F238E27FC236}">
                <a16:creationId xmlns:a16="http://schemas.microsoft.com/office/drawing/2014/main" id="{663FFF90-7499-4715-854B-41E97442EF95}"/>
              </a:ext>
            </a:extLst>
          </p:cNvPr>
          <p:cNvSpPr>
            <a:spLocks noGrp="1"/>
          </p:cNvSpPr>
          <p:nvPr>
            <p:ph idx="1"/>
          </p:nvPr>
        </p:nvSpPr>
        <p:spPr/>
        <p:txBody>
          <a:bodyPr/>
          <a:lstStyle/>
          <a:p>
            <a:pPr algn="just"/>
            <a:r>
              <a:rPr lang="en-US" dirty="0"/>
              <a:t>Member of the </a:t>
            </a:r>
            <a:r>
              <a:rPr lang="en-US" i="1" dirty="0" err="1"/>
              <a:t>Parlement</a:t>
            </a:r>
            <a:r>
              <a:rPr lang="en-US" i="1" dirty="0"/>
              <a:t> de Bordeaux</a:t>
            </a:r>
            <a:r>
              <a:rPr lang="en-US" dirty="0"/>
              <a:t> until 1570</a:t>
            </a:r>
            <a:r>
              <a:rPr lang="hu-HU" dirty="0"/>
              <a:t>:</a:t>
            </a:r>
            <a:r>
              <a:rPr lang="en-US" dirty="0"/>
              <a:t> legal career</a:t>
            </a:r>
            <a:endParaRPr lang="hu-HU" dirty="0"/>
          </a:p>
          <a:p>
            <a:pPr algn="just"/>
            <a:r>
              <a:rPr lang="hu-HU" dirty="0"/>
              <a:t>1570-1580: </a:t>
            </a:r>
            <a:r>
              <a:rPr lang="en-US" dirty="0"/>
              <a:t>Château de Montaigne</a:t>
            </a:r>
            <a:endParaRPr lang="hu-HU" dirty="0"/>
          </a:p>
          <a:p>
            <a:pPr algn="just"/>
            <a:r>
              <a:rPr lang="hu-HU" dirty="0"/>
              <a:t>1580-1581:</a:t>
            </a:r>
            <a:r>
              <a:rPr lang="en-US" dirty="0"/>
              <a:t> travel to Italy</a:t>
            </a:r>
            <a:r>
              <a:rPr lang="hu-HU" dirty="0"/>
              <a:t>,</a:t>
            </a:r>
            <a:r>
              <a:rPr lang="en-US" dirty="0"/>
              <a:t> cure or diplomatic ambition?</a:t>
            </a:r>
          </a:p>
          <a:p>
            <a:pPr algn="just"/>
            <a:r>
              <a:rPr lang="hu-HU" dirty="0"/>
              <a:t>1581-1583, 1583-1585: </a:t>
            </a:r>
            <a:r>
              <a:rPr lang="en-US" dirty="0"/>
              <a:t>Mayor of Bordeaux</a:t>
            </a:r>
            <a:r>
              <a:rPr lang="hu-HU" dirty="0"/>
              <a:t>,</a:t>
            </a:r>
            <a:r>
              <a:rPr lang="en-US" dirty="0"/>
              <a:t> succeeded by </a:t>
            </a:r>
            <a:r>
              <a:rPr lang="hu-HU" dirty="0" err="1"/>
              <a:t>Matignon</a:t>
            </a:r>
            <a:endParaRPr lang="hu-HU" dirty="0"/>
          </a:p>
          <a:p>
            <a:pPr algn="just"/>
            <a:r>
              <a:rPr lang="en-US" dirty="0"/>
              <a:t>After 1585: negotiator between Henri III and Henri de </a:t>
            </a:r>
            <a:r>
              <a:rPr lang="en-US" dirty="0" err="1"/>
              <a:t>Navarr</a:t>
            </a:r>
            <a:r>
              <a:rPr lang="hu-HU" dirty="0"/>
              <a:t>e</a:t>
            </a:r>
            <a:endParaRPr lang="en-US" dirty="0"/>
          </a:p>
          <a:p>
            <a:endParaRPr lang="en-US" dirty="0"/>
          </a:p>
        </p:txBody>
      </p:sp>
    </p:spTree>
    <p:extLst>
      <p:ext uri="{BB962C8B-B14F-4D97-AF65-F5344CB8AC3E}">
        <p14:creationId xmlns:p14="http://schemas.microsoft.com/office/powerpoint/2010/main" val="131349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D4C6678-C9E9-4717-A74C-5DD2E475E0EC}"/>
              </a:ext>
            </a:extLst>
          </p:cNvPr>
          <p:cNvSpPr>
            <a:spLocks noGrp="1"/>
          </p:cNvSpPr>
          <p:nvPr>
            <p:ph type="title"/>
          </p:nvPr>
        </p:nvSpPr>
        <p:spPr/>
        <p:txBody>
          <a:bodyPr/>
          <a:lstStyle/>
          <a:p>
            <a:pPr algn="ctr"/>
            <a:r>
              <a:rPr lang="en-US" dirty="0"/>
              <a:t>“Of husbanding our will” (</a:t>
            </a:r>
            <a:r>
              <a:rPr lang="en-US" i="1" dirty="0"/>
              <a:t>Essays</a:t>
            </a:r>
            <a:r>
              <a:rPr lang="en-US" dirty="0"/>
              <a:t>, III, 10)</a:t>
            </a:r>
            <a:endParaRPr lang="fr-FR" dirty="0"/>
          </a:p>
        </p:txBody>
      </p:sp>
      <p:sp>
        <p:nvSpPr>
          <p:cNvPr id="3" name="Tartalom helye 2">
            <a:extLst>
              <a:ext uri="{FF2B5EF4-FFF2-40B4-BE49-F238E27FC236}">
                <a16:creationId xmlns:a16="http://schemas.microsoft.com/office/drawing/2014/main" id="{E872E333-6339-4D3B-9CAB-7AF155E5CCFD}"/>
              </a:ext>
            </a:extLst>
          </p:cNvPr>
          <p:cNvSpPr>
            <a:spLocks noGrp="1"/>
          </p:cNvSpPr>
          <p:nvPr>
            <p:ph idx="1"/>
          </p:nvPr>
        </p:nvSpPr>
        <p:spPr/>
        <p:txBody>
          <a:bodyPr>
            <a:normAutofit fontScale="70000" lnSpcReduction="20000"/>
          </a:bodyPr>
          <a:lstStyle/>
          <a:p>
            <a:pPr algn="just"/>
            <a:r>
              <a:rPr lang="en-US" dirty="0"/>
              <a:t>“Le maire et Montaigne </a:t>
            </a:r>
            <a:r>
              <a:rPr lang="en-US" dirty="0" err="1"/>
              <a:t>ont</a:t>
            </a:r>
            <a:r>
              <a:rPr lang="en-US" dirty="0"/>
              <a:t> </a:t>
            </a:r>
            <a:r>
              <a:rPr lang="en-US" dirty="0" err="1"/>
              <a:t>toujours</a:t>
            </a:r>
            <a:r>
              <a:rPr lang="en-US" dirty="0"/>
              <a:t> </a:t>
            </a:r>
            <a:r>
              <a:rPr lang="en-US" dirty="0" err="1"/>
              <a:t>été</a:t>
            </a:r>
            <a:r>
              <a:rPr lang="en-US" dirty="0"/>
              <a:t> deux, </a:t>
            </a:r>
            <a:r>
              <a:rPr lang="en-US" dirty="0" err="1"/>
              <a:t>d’une</a:t>
            </a:r>
            <a:r>
              <a:rPr lang="en-US" dirty="0"/>
              <a:t> </a:t>
            </a:r>
            <a:r>
              <a:rPr lang="en-US" dirty="0" err="1"/>
              <a:t>séparation</a:t>
            </a:r>
            <a:r>
              <a:rPr lang="en-US" dirty="0"/>
              <a:t> bien </a:t>
            </a:r>
            <a:r>
              <a:rPr lang="hu-HU" dirty="0"/>
              <a:t>c</a:t>
            </a:r>
            <a:r>
              <a:rPr lang="en-US" dirty="0" err="1"/>
              <a:t>laire</a:t>
            </a:r>
            <a:r>
              <a:rPr lang="en-US" dirty="0"/>
              <a:t>.”</a:t>
            </a:r>
            <a:endParaRPr lang="hu-HU" dirty="0"/>
          </a:p>
          <a:p>
            <a:pPr algn="just"/>
            <a:r>
              <a:rPr lang="en-US" dirty="0"/>
              <a:t>“The mayor and Montaigne have always been two, with a very clear separation.”</a:t>
            </a:r>
            <a:r>
              <a:rPr lang="hu-HU" dirty="0"/>
              <a:t> (</a:t>
            </a:r>
            <a:r>
              <a:rPr lang="hu-HU" dirty="0" err="1"/>
              <a:t>trans</a:t>
            </a:r>
            <a:r>
              <a:rPr lang="hu-HU" dirty="0"/>
              <a:t>. </a:t>
            </a:r>
            <a:r>
              <a:rPr lang="hu-HU" dirty="0" err="1"/>
              <a:t>by</a:t>
            </a:r>
            <a:r>
              <a:rPr lang="hu-HU" dirty="0"/>
              <a:t> Donald </a:t>
            </a:r>
            <a:r>
              <a:rPr lang="hu-HU" dirty="0" err="1"/>
              <a:t>Frame</a:t>
            </a:r>
            <a:r>
              <a:rPr lang="hu-HU" dirty="0"/>
              <a:t>)</a:t>
            </a:r>
          </a:p>
          <a:p>
            <a:pPr algn="just"/>
            <a:r>
              <a:rPr lang="en-US" dirty="0"/>
              <a:t>“Si </a:t>
            </a:r>
            <a:r>
              <a:rPr lang="en-US" dirty="0" err="1"/>
              <a:t>quelquefois</a:t>
            </a:r>
            <a:r>
              <a:rPr lang="en-US" dirty="0"/>
              <a:t> on </a:t>
            </a:r>
            <a:r>
              <a:rPr lang="en-US" dirty="0" err="1"/>
              <a:t>m’a</a:t>
            </a:r>
            <a:r>
              <a:rPr lang="en-US" dirty="0"/>
              <a:t> </a:t>
            </a:r>
            <a:r>
              <a:rPr lang="en-US" dirty="0" err="1"/>
              <a:t>poussé</a:t>
            </a:r>
            <a:r>
              <a:rPr lang="en-US" dirty="0"/>
              <a:t> au </a:t>
            </a:r>
            <a:r>
              <a:rPr lang="en-US" dirty="0" err="1"/>
              <a:t>maniement</a:t>
            </a:r>
            <a:r>
              <a:rPr lang="en-US" dirty="0"/>
              <a:t> </a:t>
            </a:r>
            <a:r>
              <a:rPr lang="en-US" dirty="0" err="1"/>
              <a:t>d’affaires</a:t>
            </a:r>
            <a:r>
              <a:rPr lang="en-US" dirty="0"/>
              <a:t> </a:t>
            </a:r>
            <a:r>
              <a:rPr lang="en-US" dirty="0" err="1"/>
              <a:t>estrangieres</a:t>
            </a:r>
            <a:r>
              <a:rPr lang="en-US" dirty="0"/>
              <a:t>, </a:t>
            </a:r>
            <a:r>
              <a:rPr lang="en-US" dirty="0" err="1"/>
              <a:t>j’ay</a:t>
            </a:r>
            <a:r>
              <a:rPr lang="en-US" dirty="0"/>
              <a:t> </a:t>
            </a:r>
            <a:r>
              <a:rPr lang="en-US" dirty="0" err="1"/>
              <a:t>promis</a:t>
            </a:r>
            <a:r>
              <a:rPr lang="en-US" dirty="0"/>
              <a:t> de les prendre </a:t>
            </a:r>
            <a:r>
              <a:rPr lang="en-US" dirty="0" err="1"/>
              <a:t>en</a:t>
            </a:r>
            <a:r>
              <a:rPr lang="en-US" dirty="0"/>
              <a:t> main, non pas au </a:t>
            </a:r>
            <a:r>
              <a:rPr lang="en-US" dirty="0" err="1"/>
              <a:t>poulmon</a:t>
            </a:r>
            <a:r>
              <a:rPr lang="en-US" dirty="0"/>
              <a:t> et au </a:t>
            </a:r>
            <a:r>
              <a:rPr lang="en-US" dirty="0" err="1"/>
              <a:t>foye</a:t>
            </a:r>
            <a:r>
              <a:rPr lang="en-US" dirty="0"/>
              <a:t> ; de </a:t>
            </a:r>
            <a:r>
              <a:rPr lang="en-US" dirty="0" err="1"/>
              <a:t>m’en</a:t>
            </a:r>
            <a:r>
              <a:rPr lang="en-US" dirty="0"/>
              <a:t> charger, non de les </a:t>
            </a:r>
            <a:r>
              <a:rPr lang="en-US" dirty="0" err="1"/>
              <a:t>incorporer</a:t>
            </a:r>
            <a:r>
              <a:rPr lang="en-US" dirty="0"/>
              <a:t> ; de </a:t>
            </a:r>
            <a:r>
              <a:rPr lang="en-US" dirty="0" err="1"/>
              <a:t>m’en</a:t>
            </a:r>
            <a:r>
              <a:rPr lang="en-US" dirty="0"/>
              <a:t> </a:t>
            </a:r>
            <a:r>
              <a:rPr lang="en-US" dirty="0" err="1"/>
              <a:t>soigner</a:t>
            </a:r>
            <a:r>
              <a:rPr lang="en-US" dirty="0"/>
              <a:t> </a:t>
            </a:r>
            <a:r>
              <a:rPr lang="en-US" dirty="0" err="1"/>
              <a:t>ouy</a:t>
            </a:r>
            <a:r>
              <a:rPr lang="en-US" dirty="0"/>
              <a:t>, de </a:t>
            </a:r>
            <a:r>
              <a:rPr lang="en-US" dirty="0" err="1"/>
              <a:t>m’en</a:t>
            </a:r>
            <a:r>
              <a:rPr lang="en-US" dirty="0"/>
              <a:t> </a:t>
            </a:r>
            <a:r>
              <a:rPr lang="en-US" dirty="0" err="1"/>
              <a:t>passionner</a:t>
            </a:r>
            <a:r>
              <a:rPr lang="en-US" dirty="0"/>
              <a:t> </a:t>
            </a:r>
            <a:r>
              <a:rPr lang="en-US" dirty="0" err="1"/>
              <a:t>nullement</a:t>
            </a:r>
            <a:r>
              <a:rPr lang="en-US" dirty="0"/>
              <a:t> : </a:t>
            </a:r>
            <a:r>
              <a:rPr lang="en-US" dirty="0" err="1"/>
              <a:t>j’y</a:t>
            </a:r>
            <a:r>
              <a:rPr lang="en-US" dirty="0"/>
              <a:t> </a:t>
            </a:r>
            <a:r>
              <a:rPr lang="en-US" dirty="0" err="1"/>
              <a:t>regarde</a:t>
            </a:r>
            <a:r>
              <a:rPr lang="en-US" dirty="0"/>
              <a:t>, </a:t>
            </a:r>
            <a:r>
              <a:rPr lang="en-US" dirty="0" err="1"/>
              <a:t>mais</a:t>
            </a:r>
            <a:r>
              <a:rPr lang="en-US" dirty="0"/>
              <a:t> je ne les </a:t>
            </a:r>
            <a:r>
              <a:rPr lang="en-US" dirty="0" err="1"/>
              <a:t>couve</a:t>
            </a:r>
            <a:r>
              <a:rPr lang="en-US" dirty="0"/>
              <a:t> point.</a:t>
            </a:r>
            <a:r>
              <a:rPr lang="hu-HU" dirty="0"/>
              <a:t>”</a:t>
            </a:r>
          </a:p>
          <a:p>
            <a:pPr algn="just"/>
            <a:r>
              <a:rPr lang="en-US" dirty="0"/>
              <a:t>“If people have sometimes pushed me into the management of other men’s affairs, I have promised to take them in hand, not in lungs and liver; to take them on my shoulders, not incorporate them into me; to be concerned over them, yes; to be impassioned over them, never. I look to them, but I do not brood over them.</a:t>
            </a:r>
            <a:r>
              <a:rPr lang="hu-HU" dirty="0"/>
              <a:t>” (</a:t>
            </a:r>
            <a:r>
              <a:rPr lang="hu-HU" dirty="0" err="1"/>
              <a:t>trans</a:t>
            </a:r>
            <a:r>
              <a:rPr lang="hu-HU" dirty="0"/>
              <a:t>. </a:t>
            </a:r>
            <a:r>
              <a:rPr lang="hu-HU" dirty="0" err="1"/>
              <a:t>by</a:t>
            </a:r>
            <a:r>
              <a:rPr lang="hu-HU" dirty="0"/>
              <a:t> </a:t>
            </a:r>
            <a:r>
              <a:rPr lang="hu-HU" dirty="0" err="1"/>
              <a:t>Frame</a:t>
            </a:r>
            <a:r>
              <a:rPr lang="hu-HU" dirty="0"/>
              <a:t>)</a:t>
            </a:r>
          </a:p>
          <a:p>
            <a:pPr algn="just"/>
            <a:r>
              <a:rPr lang="en-US" dirty="0"/>
              <a:t>“If I have sometimes been persuaded to involve myself in the affairs of others, I have promised to take them in hand, not into the lungs and stomach; to shoulder them, not to ingest them; to pay attention to them, yes; to take a passionate interest in them, never. I keep an eye on them, but I do not coddle them.</a:t>
            </a:r>
            <a:r>
              <a:rPr lang="hu-HU" dirty="0"/>
              <a:t>” (</a:t>
            </a:r>
            <a:r>
              <a:rPr lang="en-US" dirty="0"/>
              <a:t>trans. proposed by </a:t>
            </a:r>
            <a:r>
              <a:rPr lang="hu-HU" dirty="0"/>
              <a:t>Philip Stewart)</a:t>
            </a:r>
          </a:p>
        </p:txBody>
      </p:sp>
    </p:spTree>
    <p:extLst>
      <p:ext uri="{BB962C8B-B14F-4D97-AF65-F5344CB8AC3E}">
        <p14:creationId xmlns:p14="http://schemas.microsoft.com/office/powerpoint/2010/main" val="633269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AFED61D-ED12-4919-B9A9-DE8C78A553BF}"/>
              </a:ext>
            </a:extLst>
          </p:cNvPr>
          <p:cNvSpPr>
            <a:spLocks noGrp="1"/>
          </p:cNvSpPr>
          <p:nvPr>
            <p:ph type="title"/>
          </p:nvPr>
        </p:nvSpPr>
        <p:spPr/>
        <p:txBody>
          <a:bodyPr/>
          <a:lstStyle/>
          <a:p>
            <a:r>
              <a:rPr lang="en-US" dirty="0"/>
              <a:t>Local self-government, custom and tradition</a:t>
            </a:r>
            <a:endParaRPr lang="fr-FR" dirty="0"/>
          </a:p>
        </p:txBody>
      </p:sp>
      <p:sp>
        <p:nvSpPr>
          <p:cNvPr id="3" name="Tartalom helye 2">
            <a:extLst>
              <a:ext uri="{FF2B5EF4-FFF2-40B4-BE49-F238E27FC236}">
                <a16:creationId xmlns:a16="http://schemas.microsoft.com/office/drawing/2014/main" id="{53283187-3DA6-4952-B565-75D39FB11E4F}"/>
              </a:ext>
            </a:extLst>
          </p:cNvPr>
          <p:cNvSpPr>
            <a:spLocks noGrp="1"/>
          </p:cNvSpPr>
          <p:nvPr>
            <p:ph idx="1"/>
          </p:nvPr>
        </p:nvSpPr>
        <p:spPr/>
        <p:txBody>
          <a:bodyPr>
            <a:normAutofit fontScale="77500" lnSpcReduction="20000"/>
          </a:bodyPr>
          <a:lstStyle/>
          <a:p>
            <a:pPr algn="just"/>
            <a:r>
              <a:rPr lang="hu-HU" dirty="0"/>
              <a:t>”</a:t>
            </a:r>
            <a:r>
              <a:rPr lang="en-US" dirty="0"/>
              <a:t>lived a life apart, with their own fashions, dress and habits, ruled and governed by certain particular systems and customs, handed down from father to son, to which they bound themselves with no other constraint than that of reverence for their practice. This little state had continued from all antiquity in so happy a condition that no neighboring judge had been put to the trouble of inquiring into their doings, no lawyer retained to give them counsel, no foreigner ever called in to settle their quarrels; and no one of this district had ever been seen begging. They avoided marriages and dealings with the outer world, so as not to corrupt the purity of their government, until, so they tell, one of them, within the memory of their fathers, whose soul was spurred by noble ambition, took it into his head, in order to bring his name into credit and reputation, to make one of his sons Maître Jean or Maître Pierre, and having sent him to some neighboring town to learn how to write, finally made him into a fine village notary. This son, having become important, began to disdain their ancient customs and to put into their heads the notion of the pomp of the regions on this side of the mountains. The first of his cronies whose goat had a horn broken off he advised to demand justice from the royal judges near by; and he went on from this one to another until he had debased to whole place.</a:t>
            </a:r>
            <a:r>
              <a:rPr lang="hu-HU" dirty="0"/>
              <a:t>” (</a:t>
            </a:r>
            <a:r>
              <a:rPr lang="fr-FR" dirty="0"/>
              <a:t>tale of Lahontan,</a:t>
            </a:r>
            <a:r>
              <a:rPr lang="hu-HU" dirty="0"/>
              <a:t> II, 37, </a:t>
            </a:r>
            <a:r>
              <a:rPr lang="en-US" dirty="0"/>
              <a:t>trans</a:t>
            </a:r>
            <a:r>
              <a:rPr lang="hu-HU" dirty="0"/>
              <a:t>.</a:t>
            </a:r>
            <a:r>
              <a:rPr lang="en-US" dirty="0"/>
              <a:t> by Donald Frame</a:t>
            </a:r>
            <a:r>
              <a:rPr lang="hu-HU" dirty="0"/>
              <a:t>)</a:t>
            </a:r>
            <a:endParaRPr lang="fr-FR" dirty="0"/>
          </a:p>
        </p:txBody>
      </p:sp>
    </p:spTree>
    <p:extLst>
      <p:ext uri="{BB962C8B-B14F-4D97-AF65-F5344CB8AC3E}">
        <p14:creationId xmlns:p14="http://schemas.microsoft.com/office/powerpoint/2010/main" val="2321658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4EAE685C-4337-454A-9C5B-7F0F34F2EA2E}"/>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Messieurs de Bordeaux m’esleurent maire de leur ville</a:t>
            </a:r>
          </a:p>
        </p:txBody>
      </p:sp>
      <p:pic>
        <p:nvPicPr>
          <p:cNvPr id="5" name="Tartalom helye 4" descr="A képen szöveg, névtábla, épület, ülő látható&#10;&#10;Automatikusan generált leírás">
            <a:extLst>
              <a:ext uri="{FF2B5EF4-FFF2-40B4-BE49-F238E27FC236}">
                <a16:creationId xmlns:a16="http://schemas.microsoft.com/office/drawing/2014/main" id="{53EDA2A1-5C88-4288-8685-44625F9BC4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1147422"/>
            <a:ext cx="6553545" cy="4571097"/>
          </a:xfrm>
          <a:prstGeom prst="rect">
            <a:avLst/>
          </a:prstGeom>
        </p:spPr>
      </p:pic>
    </p:spTree>
    <p:extLst>
      <p:ext uri="{BB962C8B-B14F-4D97-AF65-F5344CB8AC3E}">
        <p14:creationId xmlns:p14="http://schemas.microsoft.com/office/powerpoint/2010/main" val="60904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0F8F175-FDAD-4EA7-BFAD-39DCD4601AB9}"/>
              </a:ext>
            </a:extLst>
          </p:cNvPr>
          <p:cNvSpPr>
            <a:spLocks noGrp="1"/>
          </p:cNvSpPr>
          <p:nvPr>
            <p:ph type="title"/>
          </p:nvPr>
        </p:nvSpPr>
        <p:spPr/>
        <p:txBody>
          <a:bodyPr/>
          <a:lstStyle/>
          <a:p>
            <a:r>
              <a:rPr lang="en-US" dirty="0"/>
              <a:t>End of the mandate</a:t>
            </a:r>
          </a:p>
        </p:txBody>
      </p:sp>
      <p:sp>
        <p:nvSpPr>
          <p:cNvPr id="3" name="Tartalom helye 2">
            <a:extLst>
              <a:ext uri="{FF2B5EF4-FFF2-40B4-BE49-F238E27FC236}">
                <a16:creationId xmlns:a16="http://schemas.microsoft.com/office/drawing/2014/main" id="{DB38608B-E404-47DC-9E6D-43D6FC2A7E6E}"/>
              </a:ext>
            </a:extLst>
          </p:cNvPr>
          <p:cNvSpPr>
            <a:spLocks noGrp="1"/>
          </p:cNvSpPr>
          <p:nvPr>
            <p:ph idx="1"/>
          </p:nvPr>
        </p:nvSpPr>
        <p:spPr/>
        <p:txBody>
          <a:bodyPr>
            <a:normAutofit fontScale="92500" lnSpcReduction="20000"/>
          </a:bodyPr>
          <a:lstStyle/>
          <a:p>
            <a:pPr algn="just"/>
            <a:r>
              <a:rPr lang="en-US" dirty="0"/>
              <a:t>Conflicts </a:t>
            </a:r>
            <a:r>
              <a:rPr lang="hu-HU" dirty="0"/>
              <a:t>in </a:t>
            </a:r>
            <a:r>
              <a:rPr lang="hu-HU" dirty="0" err="1"/>
              <a:t>Guyenne</a:t>
            </a:r>
            <a:r>
              <a:rPr lang="hu-HU" dirty="0"/>
              <a:t>, </a:t>
            </a:r>
            <a:r>
              <a:rPr lang="en-US" dirty="0"/>
              <a:t>plague</a:t>
            </a:r>
            <a:r>
              <a:rPr lang="hu-HU" dirty="0"/>
              <a:t> in Bordeaux</a:t>
            </a:r>
            <a:endParaRPr lang="en-US" dirty="0"/>
          </a:p>
          <a:p>
            <a:pPr algn="just"/>
            <a:r>
              <a:rPr lang="en-US" dirty="0"/>
              <a:t>Next mayor: Matignon</a:t>
            </a:r>
            <a:endParaRPr lang="hu-HU" dirty="0"/>
          </a:p>
          <a:p>
            <a:pPr algn="just"/>
            <a:r>
              <a:rPr lang="en-US" dirty="0"/>
              <a:t>“Some say about this municipal service of mine […] that I went about it like a man who exerts himself too weakly and with a languishing zeal; and they are not at all far from having the case. […] People also say that my administration passed without a mark or a trace. That’s a good one! They accuse me of inactivity in a time when almost everyone was convicted of doing too much.” (III, 10, trans. by Frame)</a:t>
            </a:r>
          </a:p>
          <a:p>
            <a:pPr algn="just"/>
            <a:r>
              <a:rPr lang="en-US" dirty="0"/>
              <a:t>“I would spare neither life nor any other thing for your service; but I will leave you to judge of what use my presence would be at the approaching election before venturing to come into the city, considering the bad state in which it is, especially dangerous to people who come from such good air as I do.”</a:t>
            </a:r>
            <a:r>
              <a:rPr lang="hu-HU" dirty="0"/>
              <a:t> </a:t>
            </a:r>
            <a:r>
              <a:rPr lang="en-US" dirty="0"/>
              <a:t>(</a:t>
            </a:r>
            <a:r>
              <a:rPr lang="en-US" i="1" dirty="0"/>
              <a:t>Letter to the jurats</a:t>
            </a:r>
            <a:r>
              <a:rPr lang="en-US" dirty="0"/>
              <a:t>, 1585, trans. by Charles Cotton)</a:t>
            </a:r>
          </a:p>
        </p:txBody>
      </p:sp>
    </p:spTree>
    <p:extLst>
      <p:ext uri="{BB962C8B-B14F-4D97-AF65-F5344CB8AC3E}">
        <p14:creationId xmlns:p14="http://schemas.microsoft.com/office/powerpoint/2010/main" val="415435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C7EE55E-FA34-4530-B994-20C7A5A061FD}"/>
              </a:ext>
            </a:extLst>
          </p:cNvPr>
          <p:cNvSpPr>
            <a:spLocks noGrp="1"/>
          </p:cNvSpPr>
          <p:nvPr>
            <p:ph type="title"/>
          </p:nvPr>
        </p:nvSpPr>
        <p:spPr/>
        <p:txBody>
          <a:bodyPr/>
          <a:lstStyle/>
          <a:p>
            <a:r>
              <a:rPr lang="en-US" dirty="0"/>
              <a:t>Debates about Montaigne’s role </a:t>
            </a:r>
            <a:r>
              <a:rPr lang="en-US"/>
              <a:t>as mayor</a:t>
            </a:r>
            <a:endParaRPr lang="en-US" dirty="0"/>
          </a:p>
        </p:txBody>
      </p:sp>
      <p:sp>
        <p:nvSpPr>
          <p:cNvPr id="3" name="Tartalom helye 2">
            <a:extLst>
              <a:ext uri="{FF2B5EF4-FFF2-40B4-BE49-F238E27FC236}">
                <a16:creationId xmlns:a16="http://schemas.microsoft.com/office/drawing/2014/main" id="{BA07CFD9-FDF0-4815-9614-75C5D5C0084C}"/>
              </a:ext>
            </a:extLst>
          </p:cNvPr>
          <p:cNvSpPr>
            <a:spLocks noGrp="1"/>
          </p:cNvSpPr>
          <p:nvPr>
            <p:ph idx="1"/>
          </p:nvPr>
        </p:nvSpPr>
        <p:spPr/>
        <p:txBody>
          <a:bodyPr/>
          <a:lstStyle/>
          <a:p>
            <a:pPr lvl="0"/>
            <a:r>
              <a:rPr lang="en-US" dirty="0"/>
              <a:t>Katherine </a:t>
            </a:r>
            <a:r>
              <a:rPr lang="en-US" dirty="0" err="1"/>
              <a:t>Almquist</a:t>
            </a:r>
            <a:r>
              <a:rPr lang="en-US" dirty="0"/>
              <a:t> (1968–2012)</a:t>
            </a:r>
            <a:r>
              <a:rPr lang="hu-HU" dirty="0"/>
              <a:t>:</a:t>
            </a:r>
            <a:r>
              <a:rPr lang="en-US" dirty="0"/>
              <a:t> need to write a pluralist biography</a:t>
            </a:r>
            <a:endParaRPr lang="hu-HU" dirty="0"/>
          </a:p>
          <a:p>
            <a:pPr lvl="0"/>
            <a:r>
              <a:rPr lang="en-US" dirty="0"/>
              <a:t>Jean </a:t>
            </a:r>
            <a:r>
              <a:rPr lang="en-US" dirty="0" err="1"/>
              <a:t>Starobinski</a:t>
            </a:r>
            <a:r>
              <a:rPr lang="en-US" dirty="0"/>
              <a:t>: aptitude to political negotiation and not political struggle</a:t>
            </a:r>
            <a:endParaRPr lang="hu-HU" dirty="0"/>
          </a:p>
          <a:p>
            <a:pPr lvl="0"/>
            <a:r>
              <a:rPr lang="en-US" dirty="0"/>
              <a:t>Philippe </a:t>
            </a:r>
            <a:r>
              <a:rPr lang="en-US" dirty="0" err="1"/>
              <a:t>Desan</a:t>
            </a:r>
            <a:r>
              <a:rPr lang="en-US" dirty="0"/>
              <a:t>: Montaigne’s unfulfilled ambitions</a:t>
            </a:r>
            <a:endParaRPr lang="hu-HU" dirty="0"/>
          </a:p>
          <a:p>
            <a:pPr lvl="0"/>
            <a:r>
              <a:rPr lang="en-US" dirty="0"/>
              <a:t>Anne-Marie </a:t>
            </a:r>
            <a:r>
              <a:rPr lang="en-US" dirty="0" err="1"/>
              <a:t>Cocula</a:t>
            </a:r>
            <a:r>
              <a:rPr lang="en-US" dirty="0"/>
              <a:t>: Montaigne</a:t>
            </a:r>
            <a:r>
              <a:rPr lang="hu-HU" dirty="0"/>
              <a:t>,</a:t>
            </a:r>
            <a:r>
              <a:rPr lang="en-US" dirty="0"/>
              <a:t> a key figure in Guyenne</a:t>
            </a:r>
            <a:endParaRPr lang="hu-HU" dirty="0"/>
          </a:p>
          <a:p>
            <a:pPr lvl="0"/>
            <a:r>
              <a:rPr lang="en-US" dirty="0" err="1"/>
              <a:t>Biancamaria</a:t>
            </a:r>
            <a:r>
              <a:rPr lang="en-US" dirty="0"/>
              <a:t> Fontana: “low-key performance” as mayor, not a proof for Montaigne’s so-called political conservativism</a:t>
            </a:r>
            <a:endParaRPr lang="hu-HU" dirty="0"/>
          </a:p>
        </p:txBody>
      </p:sp>
    </p:spTree>
    <p:extLst>
      <p:ext uri="{BB962C8B-B14F-4D97-AF65-F5344CB8AC3E}">
        <p14:creationId xmlns:p14="http://schemas.microsoft.com/office/powerpoint/2010/main" val="2638852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0D9DA40-9184-46B2-9413-F7B1FD353B71}"/>
              </a:ext>
            </a:extLst>
          </p:cNvPr>
          <p:cNvSpPr>
            <a:spLocks noGrp="1"/>
          </p:cNvSpPr>
          <p:nvPr>
            <p:ph type="title"/>
          </p:nvPr>
        </p:nvSpPr>
        <p:spPr/>
        <p:txBody>
          <a:bodyPr/>
          <a:lstStyle/>
          <a:p>
            <a:pPr algn="ctr"/>
            <a:r>
              <a:rPr lang="en-US" dirty="0"/>
              <a:t>Network research</a:t>
            </a:r>
            <a:r>
              <a:rPr lang="hu-HU" dirty="0"/>
              <a:t>?</a:t>
            </a:r>
            <a:endParaRPr lang="fr-FR" dirty="0"/>
          </a:p>
        </p:txBody>
      </p:sp>
      <p:sp>
        <p:nvSpPr>
          <p:cNvPr id="3" name="Tartalom helye 2">
            <a:extLst>
              <a:ext uri="{FF2B5EF4-FFF2-40B4-BE49-F238E27FC236}">
                <a16:creationId xmlns:a16="http://schemas.microsoft.com/office/drawing/2014/main" id="{7B60E5BA-833E-4C4F-BD3B-F7EA03D2A82D}"/>
              </a:ext>
            </a:extLst>
          </p:cNvPr>
          <p:cNvSpPr>
            <a:spLocks noGrp="1"/>
          </p:cNvSpPr>
          <p:nvPr>
            <p:ph idx="1"/>
          </p:nvPr>
        </p:nvSpPr>
        <p:spPr/>
        <p:txBody>
          <a:bodyPr/>
          <a:lstStyle/>
          <a:p>
            <a:pPr algn="just"/>
            <a:r>
              <a:rPr lang="en-US" dirty="0"/>
              <a:t>Local network </a:t>
            </a:r>
            <a:r>
              <a:rPr lang="hu-HU" dirty="0" err="1"/>
              <a:t>vs</a:t>
            </a:r>
            <a:r>
              <a:rPr lang="hu-HU" dirty="0"/>
              <a:t>.</a:t>
            </a:r>
            <a:r>
              <a:rPr lang="en-US" dirty="0"/>
              <a:t> extended network</a:t>
            </a:r>
            <a:endParaRPr lang="hu-HU" dirty="0"/>
          </a:p>
          <a:p>
            <a:pPr algn="just"/>
            <a:r>
              <a:rPr lang="hu-HU" dirty="0"/>
              <a:t>H</a:t>
            </a:r>
            <a:r>
              <a:rPr lang="en-US" dirty="0"/>
              <a:t>ow to structure data on people</a:t>
            </a:r>
            <a:r>
              <a:rPr lang="hu-HU" dirty="0"/>
              <a:t>? </a:t>
            </a:r>
            <a:r>
              <a:rPr lang="en-US" dirty="0"/>
              <a:t>origin, religion, group, alliance</a:t>
            </a:r>
            <a:r>
              <a:rPr lang="hu-HU" dirty="0"/>
              <a:t>?</a:t>
            </a:r>
          </a:p>
          <a:p>
            <a:pPr algn="just"/>
            <a:r>
              <a:rPr lang="en-US" dirty="0"/>
              <a:t>How to exploit datasets?</a:t>
            </a:r>
          </a:p>
          <a:p>
            <a:pPr algn="just"/>
            <a:r>
              <a:rPr lang="en-US" dirty="0"/>
              <a:t>Biographical studies (causality) vs. network (patterns)</a:t>
            </a:r>
          </a:p>
          <a:p>
            <a:pPr algn="just"/>
            <a:r>
              <a:rPr lang="en-US" dirty="0"/>
              <a:t>Is quantification possible? Katherine </a:t>
            </a:r>
            <a:r>
              <a:rPr lang="en-US" dirty="0" err="1"/>
              <a:t>Almquist</a:t>
            </a:r>
            <a:r>
              <a:rPr lang="en-US" dirty="0"/>
              <a:t> tried to quantify Montaigne’s legal activity in the Bordeaux Parliament</a:t>
            </a:r>
            <a:endParaRPr lang="hu-HU" dirty="0"/>
          </a:p>
          <a:p>
            <a:pPr algn="just"/>
            <a:r>
              <a:rPr lang="en-US" dirty="0"/>
              <a:t>Interrelation vs. quantification</a:t>
            </a:r>
          </a:p>
        </p:txBody>
      </p:sp>
    </p:spTree>
    <p:extLst>
      <p:ext uri="{BB962C8B-B14F-4D97-AF65-F5344CB8AC3E}">
        <p14:creationId xmlns:p14="http://schemas.microsoft.com/office/powerpoint/2010/main" val="3112737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C3DBE80-BD52-4C85-BDB7-88BAB279BA51}"/>
              </a:ext>
            </a:extLst>
          </p:cNvPr>
          <p:cNvSpPr>
            <a:spLocks noGrp="1"/>
          </p:cNvSpPr>
          <p:nvPr>
            <p:ph type="title"/>
          </p:nvPr>
        </p:nvSpPr>
        <p:spPr/>
        <p:txBody>
          <a:bodyPr/>
          <a:lstStyle/>
          <a:p>
            <a:pPr algn="ctr"/>
            <a:r>
              <a:rPr lang="en-US" dirty="0"/>
              <a:t>Network research – first phase</a:t>
            </a:r>
          </a:p>
        </p:txBody>
      </p:sp>
      <p:sp>
        <p:nvSpPr>
          <p:cNvPr id="3" name="Tartalom helye 2">
            <a:extLst>
              <a:ext uri="{FF2B5EF4-FFF2-40B4-BE49-F238E27FC236}">
                <a16:creationId xmlns:a16="http://schemas.microsoft.com/office/drawing/2014/main" id="{D4851A8A-07F2-4606-A27A-90E4B2B3C363}"/>
              </a:ext>
            </a:extLst>
          </p:cNvPr>
          <p:cNvSpPr>
            <a:spLocks noGrp="1"/>
          </p:cNvSpPr>
          <p:nvPr>
            <p:ph idx="1"/>
          </p:nvPr>
        </p:nvSpPr>
        <p:spPr/>
        <p:txBody>
          <a:bodyPr/>
          <a:lstStyle/>
          <a:p>
            <a:pPr algn="just"/>
            <a:r>
              <a:rPr lang="en-US" dirty="0"/>
              <a:t>Creation of a namespace of Montaigne’s local network and of his higher network</a:t>
            </a:r>
          </a:p>
          <a:p>
            <a:pPr algn="just"/>
            <a:r>
              <a:rPr lang="en-US" dirty="0"/>
              <a:t>Tool proposed: Open</a:t>
            </a:r>
            <a:r>
              <a:rPr lang="hu-HU" dirty="0"/>
              <a:t>t</a:t>
            </a:r>
            <a:r>
              <a:rPr lang="en-US" dirty="0" err="1"/>
              <a:t>heso</a:t>
            </a:r>
            <a:r>
              <a:rPr lang="en-US" dirty="0"/>
              <a:t> (free, opensource, under further development, using persistent</a:t>
            </a:r>
            <a:r>
              <a:rPr lang="hu-HU" dirty="0"/>
              <a:t> </a:t>
            </a:r>
            <a:r>
              <a:rPr lang="en-US" dirty="0"/>
              <a:t>identifiers, used by several French projects in humanities)</a:t>
            </a:r>
          </a:p>
        </p:txBody>
      </p:sp>
    </p:spTree>
    <p:extLst>
      <p:ext uri="{BB962C8B-B14F-4D97-AF65-F5344CB8AC3E}">
        <p14:creationId xmlns:p14="http://schemas.microsoft.com/office/powerpoint/2010/main" val="2076899005"/>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1029</Words>
  <Application>Microsoft Office PowerPoint</Application>
  <PresentationFormat>Szélesvásznú</PresentationFormat>
  <Paragraphs>47</Paragraphs>
  <Slides>10</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10</vt:i4>
      </vt:variant>
    </vt:vector>
  </HeadingPairs>
  <TitlesOfParts>
    <vt:vector size="14" baseType="lpstr">
      <vt:lpstr>Arial</vt:lpstr>
      <vt:lpstr>Calibri</vt:lpstr>
      <vt:lpstr>Calibri Light</vt:lpstr>
      <vt:lpstr>Office-téma</vt:lpstr>
      <vt:lpstr>Montaigne as Mayor of Bordeaux: Mapping a Political Network</vt:lpstr>
      <vt:lpstr>Montaigne’s career</vt:lpstr>
      <vt:lpstr>“Of husbanding our will” (Essays, III, 10)</vt:lpstr>
      <vt:lpstr>Local self-government, custom and tradition</vt:lpstr>
      <vt:lpstr>Messieurs de Bordeaux m’esleurent maire de leur ville</vt:lpstr>
      <vt:lpstr>End of the mandate</vt:lpstr>
      <vt:lpstr>Debates about Montaigne’s role as mayor</vt:lpstr>
      <vt:lpstr>Network research?</vt:lpstr>
      <vt:lpstr>Network research – first phase</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Montaigne as Mayor of Bordeaux: Mapping a Political Network</dc:title>
  <dc:creator>Eszter Kovács</dc:creator>
  <cp:lastModifiedBy>Eszter Kovács</cp:lastModifiedBy>
  <cp:revision>38</cp:revision>
  <dcterms:created xsi:type="dcterms:W3CDTF">2019-10-19T19:19:29Z</dcterms:created>
  <dcterms:modified xsi:type="dcterms:W3CDTF">2019-11-12T10:16:08Z</dcterms:modified>
</cp:coreProperties>
</file>